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58" r:id="rId3"/>
    <p:sldId id="259" r:id="rId4"/>
    <p:sldId id="266" r:id="rId5"/>
    <p:sldId id="296" r:id="rId6"/>
    <p:sldId id="270" r:id="rId7"/>
    <p:sldId id="301" r:id="rId8"/>
    <p:sldId id="263" r:id="rId9"/>
    <p:sldId id="302" r:id="rId10"/>
    <p:sldId id="303" r:id="rId11"/>
    <p:sldId id="271" r:id="rId12"/>
    <p:sldId id="307" r:id="rId13"/>
    <p:sldId id="264" r:id="rId14"/>
    <p:sldId id="268" r:id="rId15"/>
    <p:sldId id="297" r:id="rId16"/>
    <p:sldId id="304" r:id="rId17"/>
    <p:sldId id="305" r:id="rId18"/>
    <p:sldId id="306" r:id="rId19"/>
    <p:sldId id="269" r:id="rId20"/>
    <p:sldId id="290" r:id="rId21"/>
    <p:sldId id="291" r:id="rId22"/>
    <p:sldId id="300" r:id="rId23"/>
    <p:sldId id="299" r:id="rId2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0098DA"/>
    <a:srgbClr val="48887B"/>
    <a:srgbClr val="AED6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6242" autoAdjust="0"/>
  </p:normalViewPr>
  <p:slideViewPr>
    <p:cSldViewPr snapToGrid="0">
      <p:cViewPr varScale="1">
        <p:scale>
          <a:sx n="79" d="100"/>
          <a:sy n="79" d="100"/>
        </p:scale>
        <p:origin x="850"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06FF92-025F-4262-8C87-29FA72BE42DF}" type="doc">
      <dgm:prSet loTypeId="urn:microsoft.com/office/officeart/2005/8/layout/chevron1" loCatId="process" qsTypeId="urn:microsoft.com/office/officeart/2005/8/quickstyle/simple1" qsCatId="simple" csTypeId="urn:microsoft.com/office/officeart/2005/8/colors/accent1_2" csCatId="accent1" phldr="1"/>
      <dgm:spPr/>
    </dgm:pt>
    <dgm:pt modelId="{29551923-DE46-4B71-B750-605269C24769}">
      <dgm:prSet phldrT="[Texte]"/>
      <dgm:spPr>
        <a:solidFill>
          <a:srgbClr val="AED647"/>
        </a:solidFill>
      </dgm:spPr>
      <dgm:t>
        <a:bodyPr/>
        <a:lstStyle/>
        <a:p>
          <a:r>
            <a:rPr lang="fr-CA" dirty="0">
              <a:latin typeface="Arial" panose="020B0604020202020204" pitchFamily="34" charset="0"/>
              <a:cs typeface="Arial" panose="020B0604020202020204" pitchFamily="34" charset="0"/>
            </a:rPr>
            <a:t>01</a:t>
          </a:r>
        </a:p>
      </dgm:t>
    </dgm:pt>
    <dgm:pt modelId="{21793B89-4E67-4A1C-9954-729C2640A186}" type="parTrans" cxnId="{E53EFCEC-FF9A-46E4-BD36-A0B95DF34C5F}">
      <dgm:prSet/>
      <dgm:spPr/>
      <dgm:t>
        <a:bodyPr/>
        <a:lstStyle/>
        <a:p>
          <a:endParaRPr lang="fr-CA"/>
        </a:p>
      </dgm:t>
    </dgm:pt>
    <dgm:pt modelId="{631E1C4F-9A25-4E05-B2B6-BB92FB6EB8F1}" type="sibTrans" cxnId="{E53EFCEC-FF9A-46E4-BD36-A0B95DF34C5F}">
      <dgm:prSet/>
      <dgm:spPr/>
      <dgm:t>
        <a:bodyPr/>
        <a:lstStyle/>
        <a:p>
          <a:endParaRPr lang="fr-CA"/>
        </a:p>
      </dgm:t>
    </dgm:pt>
    <dgm:pt modelId="{8B17CE1C-9B5E-4F63-94E1-0C52BBA68AB4}">
      <dgm:prSet phldrT="[Texte]"/>
      <dgm:spPr>
        <a:solidFill>
          <a:srgbClr val="48887B"/>
        </a:solidFill>
      </dgm:spPr>
      <dgm:t>
        <a:bodyPr/>
        <a:lstStyle/>
        <a:p>
          <a:r>
            <a:rPr lang="fr-CA" dirty="0">
              <a:latin typeface="Arial" panose="020B0604020202020204" pitchFamily="34" charset="0"/>
              <a:cs typeface="Arial" panose="020B0604020202020204" pitchFamily="34" charset="0"/>
            </a:rPr>
            <a:t>02</a:t>
          </a:r>
        </a:p>
      </dgm:t>
    </dgm:pt>
    <dgm:pt modelId="{FA5DFCCF-C9C1-48D8-946E-51259447EE8F}" type="parTrans" cxnId="{ABDC8718-C5FA-437A-8898-070C871ACA97}">
      <dgm:prSet/>
      <dgm:spPr/>
      <dgm:t>
        <a:bodyPr/>
        <a:lstStyle/>
        <a:p>
          <a:endParaRPr lang="fr-CA"/>
        </a:p>
      </dgm:t>
    </dgm:pt>
    <dgm:pt modelId="{3FCC751C-EC3C-4765-8DFE-EF56BDFCDB68}" type="sibTrans" cxnId="{ABDC8718-C5FA-437A-8898-070C871ACA97}">
      <dgm:prSet/>
      <dgm:spPr/>
      <dgm:t>
        <a:bodyPr/>
        <a:lstStyle/>
        <a:p>
          <a:endParaRPr lang="fr-CA"/>
        </a:p>
      </dgm:t>
    </dgm:pt>
    <dgm:pt modelId="{58E60EED-17D8-483F-9936-12877309BA39}">
      <dgm:prSet phldrT="[Texte]"/>
      <dgm:spPr>
        <a:solidFill>
          <a:srgbClr val="0098DA"/>
        </a:solidFill>
      </dgm:spPr>
      <dgm:t>
        <a:bodyPr/>
        <a:lstStyle/>
        <a:p>
          <a:r>
            <a:rPr lang="fr-CA" dirty="0">
              <a:latin typeface="Arial" panose="020B0604020202020204" pitchFamily="34" charset="0"/>
              <a:cs typeface="Arial" panose="020B0604020202020204" pitchFamily="34" charset="0"/>
            </a:rPr>
            <a:t>03</a:t>
          </a:r>
        </a:p>
      </dgm:t>
    </dgm:pt>
    <dgm:pt modelId="{2525B963-BEE7-4113-9825-4B6B832CFFAF}" type="parTrans" cxnId="{3EBBFF19-DE08-4BEB-BA40-E36C61DC6195}">
      <dgm:prSet/>
      <dgm:spPr/>
      <dgm:t>
        <a:bodyPr/>
        <a:lstStyle/>
        <a:p>
          <a:endParaRPr lang="fr-CA"/>
        </a:p>
      </dgm:t>
    </dgm:pt>
    <dgm:pt modelId="{30E1CCCD-A560-45F6-BAA9-46644AC64DF2}" type="sibTrans" cxnId="{3EBBFF19-DE08-4BEB-BA40-E36C61DC6195}">
      <dgm:prSet/>
      <dgm:spPr/>
      <dgm:t>
        <a:bodyPr/>
        <a:lstStyle/>
        <a:p>
          <a:endParaRPr lang="fr-CA"/>
        </a:p>
      </dgm:t>
    </dgm:pt>
    <dgm:pt modelId="{EC3ACFF7-4B83-4E36-B1A7-FC3AB20F96D2}">
      <dgm:prSet/>
      <dgm:spPr/>
      <dgm:t>
        <a:bodyPr/>
        <a:lstStyle/>
        <a:p>
          <a:r>
            <a:rPr lang="fr-CA" dirty="0">
              <a:latin typeface="Arial" panose="020B0604020202020204" pitchFamily="34" charset="0"/>
              <a:cs typeface="Arial" panose="020B0604020202020204" pitchFamily="34" charset="0"/>
            </a:rPr>
            <a:t>04</a:t>
          </a:r>
        </a:p>
      </dgm:t>
    </dgm:pt>
    <dgm:pt modelId="{9C4DCF0C-7264-4FCB-853B-F579422B09E2}" type="parTrans" cxnId="{318C261D-34E0-4A24-88F5-4F8909B9E987}">
      <dgm:prSet/>
      <dgm:spPr/>
      <dgm:t>
        <a:bodyPr/>
        <a:lstStyle/>
        <a:p>
          <a:endParaRPr lang="fr-CA"/>
        </a:p>
      </dgm:t>
    </dgm:pt>
    <dgm:pt modelId="{60980BFC-D23C-4C9A-AAC6-B832D11FD4CD}" type="sibTrans" cxnId="{318C261D-34E0-4A24-88F5-4F8909B9E987}">
      <dgm:prSet/>
      <dgm:spPr/>
      <dgm:t>
        <a:bodyPr/>
        <a:lstStyle/>
        <a:p>
          <a:endParaRPr lang="fr-CA"/>
        </a:p>
      </dgm:t>
    </dgm:pt>
    <dgm:pt modelId="{F499D555-6E78-4825-9781-1108A5F3D2CF}" type="pres">
      <dgm:prSet presAssocID="{4006FF92-025F-4262-8C87-29FA72BE42DF}" presName="Name0" presStyleCnt="0">
        <dgm:presLayoutVars>
          <dgm:dir/>
          <dgm:animLvl val="lvl"/>
          <dgm:resizeHandles val="exact"/>
        </dgm:presLayoutVars>
      </dgm:prSet>
      <dgm:spPr/>
    </dgm:pt>
    <dgm:pt modelId="{CB85A5E1-54C5-48EA-9FF8-87F84CB5EA50}" type="pres">
      <dgm:prSet presAssocID="{29551923-DE46-4B71-B750-605269C24769}" presName="parTxOnly" presStyleLbl="node1" presStyleIdx="0" presStyleCnt="4">
        <dgm:presLayoutVars>
          <dgm:chMax val="0"/>
          <dgm:chPref val="0"/>
          <dgm:bulletEnabled val="1"/>
        </dgm:presLayoutVars>
      </dgm:prSet>
      <dgm:spPr/>
    </dgm:pt>
    <dgm:pt modelId="{95B2A66E-CA8E-434F-840C-C253941B7835}" type="pres">
      <dgm:prSet presAssocID="{631E1C4F-9A25-4E05-B2B6-BB92FB6EB8F1}" presName="parTxOnlySpace" presStyleCnt="0"/>
      <dgm:spPr/>
    </dgm:pt>
    <dgm:pt modelId="{DF997B27-65DB-4927-B758-CAC747018783}" type="pres">
      <dgm:prSet presAssocID="{8B17CE1C-9B5E-4F63-94E1-0C52BBA68AB4}" presName="parTxOnly" presStyleLbl="node1" presStyleIdx="1" presStyleCnt="4">
        <dgm:presLayoutVars>
          <dgm:chMax val="0"/>
          <dgm:chPref val="0"/>
          <dgm:bulletEnabled val="1"/>
        </dgm:presLayoutVars>
      </dgm:prSet>
      <dgm:spPr/>
    </dgm:pt>
    <dgm:pt modelId="{F008DA60-8D07-4451-A468-3523EECBC81C}" type="pres">
      <dgm:prSet presAssocID="{3FCC751C-EC3C-4765-8DFE-EF56BDFCDB68}" presName="parTxOnlySpace" presStyleCnt="0"/>
      <dgm:spPr/>
    </dgm:pt>
    <dgm:pt modelId="{EA82965C-D873-4368-952C-80DC5AC5767D}" type="pres">
      <dgm:prSet presAssocID="{58E60EED-17D8-483F-9936-12877309BA39}" presName="parTxOnly" presStyleLbl="node1" presStyleIdx="2" presStyleCnt="4">
        <dgm:presLayoutVars>
          <dgm:chMax val="0"/>
          <dgm:chPref val="0"/>
          <dgm:bulletEnabled val="1"/>
        </dgm:presLayoutVars>
      </dgm:prSet>
      <dgm:spPr/>
    </dgm:pt>
    <dgm:pt modelId="{9CCB4D42-FA24-4A19-87ED-3438D1FB0117}" type="pres">
      <dgm:prSet presAssocID="{30E1CCCD-A560-45F6-BAA9-46644AC64DF2}" presName="parTxOnlySpace" presStyleCnt="0"/>
      <dgm:spPr/>
    </dgm:pt>
    <dgm:pt modelId="{6ABE99A3-E6E9-45BD-BE55-C9F959FFF7FD}" type="pres">
      <dgm:prSet presAssocID="{EC3ACFF7-4B83-4E36-B1A7-FC3AB20F96D2}" presName="parTxOnly" presStyleLbl="node1" presStyleIdx="3" presStyleCnt="4">
        <dgm:presLayoutVars>
          <dgm:chMax val="0"/>
          <dgm:chPref val="0"/>
          <dgm:bulletEnabled val="1"/>
        </dgm:presLayoutVars>
      </dgm:prSet>
      <dgm:spPr/>
    </dgm:pt>
  </dgm:ptLst>
  <dgm:cxnLst>
    <dgm:cxn modelId="{ABDC8718-C5FA-437A-8898-070C871ACA97}" srcId="{4006FF92-025F-4262-8C87-29FA72BE42DF}" destId="{8B17CE1C-9B5E-4F63-94E1-0C52BBA68AB4}" srcOrd="1" destOrd="0" parTransId="{FA5DFCCF-C9C1-48D8-946E-51259447EE8F}" sibTransId="{3FCC751C-EC3C-4765-8DFE-EF56BDFCDB68}"/>
    <dgm:cxn modelId="{3EBBFF19-DE08-4BEB-BA40-E36C61DC6195}" srcId="{4006FF92-025F-4262-8C87-29FA72BE42DF}" destId="{58E60EED-17D8-483F-9936-12877309BA39}" srcOrd="2" destOrd="0" parTransId="{2525B963-BEE7-4113-9825-4B6B832CFFAF}" sibTransId="{30E1CCCD-A560-45F6-BAA9-46644AC64DF2}"/>
    <dgm:cxn modelId="{318C261D-34E0-4A24-88F5-4F8909B9E987}" srcId="{4006FF92-025F-4262-8C87-29FA72BE42DF}" destId="{EC3ACFF7-4B83-4E36-B1A7-FC3AB20F96D2}" srcOrd="3" destOrd="0" parTransId="{9C4DCF0C-7264-4FCB-853B-F579422B09E2}" sibTransId="{60980BFC-D23C-4C9A-AAC6-B832D11FD4CD}"/>
    <dgm:cxn modelId="{18472628-B39B-4B78-BE53-831FF453E385}" type="presOf" srcId="{29551923-DE46-4B71-B750-605269C24769}" destId="{CB85A5E1-54C5-48EA-9FF8-87F84CB5EA50}" srcOrd="0" destOrd="0" presId="urn:microsoft.com/office/officeart/2005/8/layout/chevron1"/>
    <dgm:cxn modelId="{4F9FF335-0F14-4B20-BAB6-5A2D1F65F49D}" type="presOf" srcId="{58E60EED-17D8-483F-9936-12877309BA39}" destId="{EA82965C-D873-4368-952C-80DC5AC5767D}" srcOrd="0" destOrd="0" presId="urn:microsoft.com/office/officeart/2005/8/layout/chevron1"/>
    <dgm:cxn modelId="{6B9DF578-9FD5-426D-BC57-2EC1464C0F20}" type="presOf" srcId="{8B17CE1C-9B5E-4F63-94E1-0C52BBA68AB4}" destId="{DF997B27-65DB-4927-B758-CAC747018783}" srcOrd="0" destOrd="0" presId="urn:microsoft.com/office/officeart/2005/8/layout/chevron1"/>
    <dgm:cxn modelId="{72F4E17F-3AB4-42EF-A8CF-B6908D1264DE}" type="presOf" srcId="{EC3ACFF7-4B83-4E36-B1A7-FC3AB20F96D2}" destId="{6ABE99A3-E6E9-45BD-BE55-C9F959FFF7FD}" srcOrd="0" destOrd="0" presId="urn:microsoft.com/office/officeart/2005/8/layout/chevron1"/>
    <dgm:cxn modelId="{7AE13485-EE46-4877-99BA-EB038B46F325}" type="presOf" srcId="{4006FF92-025F-4262-8C87-29FA72BE42DF}" destId="{F499D555-6E78-4825-9781-1108A5F3D2CF}" srcOrd="0" destOrd="0" presId="urn:microsoft.com/office/officeart/2005/8/layout/chevron1"/>
    <dgm:cxn modelId="{E53EFCEC-FF9A-46E4-BD36-A0B95DF34C5F}" srcId="{4006FF92-025F-4262-8C87-29FA72BE42DF}" destId="{29551923-DE46-4B71-B750-605269C24769}" srcOrd="0" destOrd="0" parTransId="{21793B89-4E67-4A1C-9954-729C2640A186}" sibTransId="{631E1C4F-9A25-4E05-B2B6-BB92FB6EB8F1}"/>
    <dgm:cxn modelId="{C59BA04A-8DAC-4ED2-B27E-BD9384F894B7}" type="presParOf" srcId="{F499D555-6E78-4825-9781-1108A5F3D2CF}" destId="{CB85A5E1-54C5-48EA-9FF8-87F84CB5EA50}" srcOrd="0" destOrd="0" presId="urn:microsoft.com/office/officeart/2005/8/layout/chevron1"/>
    <dgm:cxn modelId="{BE5568BD-18C1-4205-9589-6277445A832C}" type="presParOf" srcId="{F499D555-6E78-4825-9781-1108A5F3D2CF}" destId="{95B2A66E-CA8E-434F-840C-C253941B7835}" srcOrd="1" destOrd="0" presId="urn:microsoft.com/office/officeart/2005/8/layout/chevron1"/>
    <dgm:cxn modelId="{C7FD47E5-4593-4F8F-8BA0-6C60F5315EDB}" type="presParOf" srcId="{F499D555-6E78-4825-9781-1108A5F3D2CF}" destId="{DF997B27-65DB-4927-B758-CAC747018783}" srcOrd="2" destOrd="0" presId="urn:microsoft.com/office/officeart/2005/8/layout/chevron1"/>
    <dgm:cxn modelId="{ED06FBE2-A36D-43E1-98CC-7DA16C120C08}" type="presParOf" srcId="{F499D555-6E78-4825-9781-1108A5F3D2CF}" destId="{F008DA60-8D07-4451-A468-3523EECBC81C}" srcOrd="3" destOrd="0" presId="urn:microsoft.com/office/officeart/2005/8/layout/chevron1"/>
    <dgm:cxn modelId="{13D49E18-133A-41CA-A2DD-AAFF7EE78DC6}" type="presParOf" srcId="{F499D555-6E78-4825-9781-1108A5F3D2CF}" destId="{EA82965C-D873-4368-952C-80DC5AC5767D}" srcOrd="4" destOrd="0" presId="urn:microsoft.com/office/officeart/2005/8/layout/chevron1"/>
    <dgm:cxn modelId="{F83D2FB1-25A8-4C92-B67B-963C00398075}" type="presParOf" srcId="{F499D555-6E78-4825-9781-1108A5F3D2CF}" destId="{9CCB4D42-FA24-4A19-87ED-3438D1FB0117}" srcOrd="5" destOrd="0" presId="urn:microsoft.com/office/officeart/2005/8/layout/chevron1"/>
    <dgm:cxn modelId="{6F53E2B8-6856-4907-A629-FB95472B32CE}" type="presParOf" srcId="{F499D555-6E78-4825-9781-1108A5F3D2CF}" destId="{6ABE99A3-E6E9-45BD-BE55-C9F959FFF7FD}" srcOrd="6" destOrd="0" presId="urn:microsoft.com/office/officeart/2005/8/layout/chevron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85A5E1-54C5-48EA-9FF8-87F84CB5EA50}">
      <dsp:nvSpPr>
        <dsp:cNvPr id="0" name=""/>
        <dsp:cNvSpPr/>
      </dsp:nvSpPr>
      <dsp:spPr>
        <a:xfrm>
          <a:off x="5199" y="2104053"/>
          <a:ext cx="3026400" cy="1210560"/>
        </a:xfrm>
        <a:prstGeom prst="chevron">
          <a:avLst/>
        </a:prstGeom>
        <a:solidFill>
          <a:srgbClr val="AED6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033" tIns="86678" rIns="86678" bIns="86678" numCol="1" spcCol="1270" anchor="ctr" anchorCtr="0">
          <a:noAutofit/>
        </a:bodyPr>
        <a:lstStyle/>
        <a:p>
          <a:pPr marL="0" lvl="0" indent="0" algn="ctr" defTabSz="2889250">
            <a:lnSpc>
              <a:spcPct val="90000"/>
            </a:lnSpc>
            <a:spcBef>
              <a:spcPct val="0"/>
            </a:spcBef>
            <a:spcAft>
              <a:spcPct val="35000"/>
            </a:spcAft>
            <a:buNone/>
          </a:pPr>
          <a:r>
            <a:rPr lang="fr-CA" sz="6500" kern="1200" dirty="0">
              <a:latin typeface="Arial" panose="020B0604020202020204" pitchFamily="34" charset="0"/>
              <a:cs typeface="Arial" panose="020B0604020202020204" pitchFamily="34" charset="0"/>
            </a:rPr>
            <a:t>01</a:t>
          </a:r>
        </a:p>
      </dsp:txBody>
      <dsp:txXfrm>
        <a:off x="610479" y="2104053"/>
        <a:ext cx="1815840" cy="1210560"/>
      </dsp:txXfrm>
    </dsp:sp>
    <dsp:sp modelId="{DF997B27-65DB-4927-B758-CAC747018783}">
      <dsp:nvSpPr>
        <dsp:cNvPr id="0" name=""/>
        <dsp:cNvSpPr/>
      </dsp:nvSpPr>
      <dsp:spPr>
        <a:xfrm>
          <a:off x="2728959" y="2104053"/>
          <a:ext cx="3026400" cy="1210560"/>
        </a:xfrm>
        <a:prstGeom prst="chevron">
          <a:avLst/>
        </a:prstGeom>
        <a:solidFill>
          <a:srgbClr val="48887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033" tIns="86678" rIns="86678" bIns="86678" numCol="1" spcCol="1270" anchor="ctr" anchorCtr="0">
          <a:noAutofit/>
        </a:bodyPr>
        <a:lstStyle/>
        <a:p>
          <a:pPr marL="0" lvl="0" indent="0" algn="ctr" defTabSz="2889250">
            <a:lnSpc>
              <a:spcPct val="90000"/>
            </a:lnSpc>
            <a:spcBef>
              <a:spcPct val="0"/>
            </a:spcBef>
            <a:spcAft>
              <a:spcPct val="35000"/>
            </a:spcAft>
            <a:buNone/>
          </a:pPr>
          <a:r>
            <a:rPr lang="fr-CA" sz="6500" kern="1200" dirty="0">
              <a:latin typeface="Arial" panose="020B0604020202020204" pitchFamily="34" charset="0"/>
              <a:cs typeface="Arial" panose="020B0604020202020204" pitchFamily="34" charset="0"/>
            </a:rPr>
            <a:t>02</a:t>
          </a:r>
        </a:p>
      </dsp:txBody>
      <dsp:txXfrm>
        <a:off x="3334239" y="2104053"/>
        <a:ext cx="1815840" cy="1210560"/>
      </dsp:txXfrm>
    </dsp:sp>
    <dsp:sp modelId="{EA82965C-D873-4368-952C-80DC5AC5767D}">
      <dsp:nvSpPr>
        <dsp:cNvPr id="0" name=""/>
        <dsp:cNvSpPr/>
      </dsp:nvSpPr>
      <dsp:spPr>
        <a:xfrm>
          <a:off x="5452719" y="2104053"/>
          <a:ext cx="3026400" cy="1210560"/>
        </a:xfrm>
        <a:prstGeom prst="chevron">
          <a:avLst/>
        </a:prstGeom>
        <a:solidFill>
          <a:srgbClr val="0098D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033" tIns="86678" rIns="86678" bIns="86678" numCol="1" spcCol="1270" anchor="ctr" anchorCtr="0">
          <a:noAutofit/>
        </a:bodyPr>
        <a:lstStyle/>
        <a:p>
          <a:pPr marL="0" lvl="0" indent="0" algn="ctr" defTabSz="2889250">
            <a:lnSpc>
              <a:spcPct val="90000"/>
            </a:lnSpc>
            <a:spcBef>
              <a:spcPct val="0"/>
            </a:spcBef>
            <a:spcAft>
              <a:spcPct val="35000"/>
            </a:spcAft>
            <a:buNone/>
          </a:pPr>
          <a:r>
            <a:rPr lang="fr-CA" sz="6500" kern="1200" dirty="0">
              <a:latin typeface="Arial" panose="020B0604020202020204" pitchFamily="34" charset="0"/>
              <a:cs typeface="Arial" panose="020B0604020202020204" pitchFamily="34" charset="0"/>
            </a:rPr>
            <a:t>03</a:t>
          </a:r>
        </a:p>
      </dsp:txBody>
      <dsp:txXfrm>
        <a:off x="6057999" y="2104053"/>
        <a:ext cx="1815840" cy="1210560"/>
      </dsp:txXfrm>
    </dsp:sp>
    <dsp:sp modelId="{6ABE99A3-E6E9-45BD-BE55-C9F959FFF7FD}">
      <dsp:nvSpPr>
        <dsp:cNvPr id="0" name=""/>
        <dsp:cNvSpPr/>
      </dsp:nvSpPr>
      <dsp:spPr>
        <a:xfrm>
          <a:off x="8176479" y="2104053"/>
          <a:ext cx="3026400" cy="121056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033" tIns="86678" rIns="86678" bIns="86678" numCol="1" spcCol="1270" anchor="ctr" anchorCtr="0">
          <a:noAutofit/>
        </a:bodyPr>
        <a:lstStyle/>
        <a:p>
          <a:pPr marL="0" lvl="0" indent="0" algn="ctr" defTabSz="2889250">
            <a:lnSpc>
              <a:spcPct val="90000"/>
            </a:lnSpc>
            <a:spcBef>
              <a:spcPct val="0"/>
            </a:spcBef>
            <a:spcAft>
              <a:spcPct val="35000"/>
            </a:spcAft>
            <a:buNone/>
          </a:pPr>
          <a:r>
            <a:rPr lang="fr-CA" sz="6500" kern="1200" dirty="0">
              <a:latin typeface="Arial" panose="020B0604020202020204" pitchFamily="34" charset="0"/>
              <a:cs typeface="Arial" panose="020B0604020202020204" pitchFamily="34" charset="0"/>
            </a:rPr>
            <a:t>04</a:t>
          </a:r>
        </a:p>
      </dsp:txBody>
      <dsp:txXfrm>
        <a:off x="8781759" y="2104053"/>
        <a:ext cx="1815840" cy="121056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37B991-372C-49E1-B116-3DD68B5252AF}" type="datetimeFigureOut">
              <a:rPr lang="fr-CA" smtClean="0"/>
              <a:t>2023-05-29</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817AD3-CCBF-40EC-A2F7-C3348D454AE6}" type="slidenum">
              <a:rPr lang="fr-CA" smtClean="0"/>
              <a:t>‹N°›</a:t>
            </a:fld>
            <a:endParaRPr lang="fr-CA"/>
          </a:p>
        </p:txBody>
      </p:sp>
    </p:spTree>
    <p:extLst>
      <p:ext uri="{BB962C8B-B14F-4D97-AF65-F5344CB8AC3E}">
        <p14:creationId xmlns:p14="http://schemas.microsoft.com/office/powerpoint/2010/main" val="394838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E52AED-B49A-4072-AEF3-290E79FE01C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id="{A893697F-1FB5-4163-BA67-3E04E38359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706E42B9-D55A-4799-9685-AFF56DE52089}"/>
              </a:ext>
            </a:extLst>
          </p:cNvPr>
          <p:cNvSpPr>
            <a:spLocks noGrp="1"/>
          </p:cNvSpPr>
          <p:nvPr>
            <p:ph type="dt" sz="half" idx="10"/>
          </p:nvPr>
        </p:nvSpPr>
        <p:spPr/>
        <p:txBody>
          <a:bodyPr/>
          <a:lstStyle/>
          <a:p>
            <a:fld id="{E2B4ECD9-C961-43FD-A0CC-9196CE0D2AAC}" type="datetimeFigureOut">
              <a:rPr lang="fr-CA" smtClean="0"/>
              <a:t>2023-05-29</a:t>
            </a:fld>
            <a:endParaRPr lang="fr-CA"/>
          </a:p>
        </p:txBody>
      </p:sp>
      <p:sp>
        <p:nvSpPr>
          <p:cNvPr id="5" name="Espace réservé du pied de page 4">
            <a:extLst>
              <a:ext uri="{FF2B5EF4-FFF2-40B4-BE49-F238E27FC236}">
                <a16:creationId xmlns:a16="http://schemas.microsoft.com/office/drawing/2014/main" id="{AD9B88F7-D8A5-458E-8777-C56789381672}"/>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4BD8F06D-71FC-496D-B851-54A7AF602CF7}"/>
              </a:ext>
            </a:extLst>
          </p:cNvPr>
          <p:cNvSpPr>
            <a:spLocks noGrp="1"/>
          </p:cNvSpPr>
          <p:nvPr>
            <p:ph type="sldNum" sz="quarter" idx="12"/>
          </p:nvPr>
        </p:nvSpPr>
        <p:spPr/>
        <p:txBody>
          <a:bodyPr/>
          <a:lstStyle/>
          <a:p>
            <a:fld id="{4E31D65A-E339-4296-94ED-6F050CAD4021}" type="slidenum">
              <a:rPr lang="fr-CA" smtClean="0"/>
              <a:t>‹N°›</a:t>
            </a:fld>
            <a:endParaRPr lang="fr-CA"/>
          </a:p>
        </p:txBody>
      </p:sp>
    </p:spTree>
    <p:extLst>
      <p:ext uri="{BB962C8B-B14F-4D97-AF65-F5344CB8AC3E}">
        <p14:creationId xmlns:p14="http://schemas.microsoft.com/office/powerpoint/2010/main" val="3867044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8F1FB8-3807-4137-B47C-75FA534CAAF2}"/>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8B666070-7B2B-451A-A6E8-561AF66B3C0D}"/>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8FB129ED-89E1-48F7-9D27-8DBD039E9B26}"/>
              </a:ext>
            </a:extLst>
          </p:cNvPr>
          <p:cNvSpPr>
            <a:spLocks noGrp="1"/>
          </p:cNvSpPr>
          <p:nvPr>
            <p:ph type="dt" sz="half" idx="10"/>
          </p:nvPr>
        </p:nvSpPr>
        <p:spPr/>
        <p:txBody>
          <a:bodyPr/>
          <a:lstStyle/>
          <a:p>
            <a:fld id="{E2B4ECD9-C961-43FD-A0CC-9196CE0D2AAC}" type="datetimeFigureOut">
              <a:rPr lang="fr-CA" smtClean="0"/>
              <a:t>2023-05-29</a:t>
            </a:fld>
            <a:endParaRPr lang="fr-CA"/>
          </a:p>
        </p:txBody>
      </p:sp>
      <p:sp>
        <p:nvSpPr>
          <p:cNvPr id="5" name="Espace réservé du pied de page 4">
            <a:extLst>
              <a:ext uri="{FF2B5EF4-FFF2-40B4-BE49-F238E27FC236}">
                <a16:creationId xmlns:a16="http://schemas.microsoft.com/office/drawing/2014/main" id="{8199AC0F-33D3-42A6-B2E1-41881EE204A1}"/>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F640CC0A-91D1-484C-BCB9-FEF9E6FB1168}"/>
              </a:ext>
            </a:extLst>
          </p:cNvPr>
          <p:cNvSpPr>
            <a:spLocks noGrp="1"/>
          </p:cNvSpPr>
          <p:nvPr>
            <p:ph type="sldNum" sz="quarter" idx="12"/>
          </p:nvPr>
        </p:nvSpPr>
        <p:spPr/>
        <p:txBody>
          <a:bodyPr/>
          <a:lstStyle/>
          <a:p>
            <a:fld id="{4E31D65A-E339-4296-94ED-6F050CAD4021}" type="slidenum">
              <a:rPr lang="fr-CA" smtClean="0"/>
              <a:t>‹N°›</a:t>
            </a:fld>
            <a:endParaRPr lang="fr-CA"/>
          </a:p>
        </p:txBody>
      </p:sp>
    </p:spTree>
    <p:extLst>
      <p:ext uri="{BB962C8B-B14F-4D97-AF65-F5344CB8AC3E}">
        <p14:creationId xmlns:p14="http://schemas.microsoft.com/office/powerpoint/2010/main" val="3533863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B9651C7-B5BE-4350-8534-576A7EB5A46F}"/>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6CD6C01C-BD7A-4933-8061-630E52FAA806}"/>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B0649D12-49C6-49D8-AB48-EE41EC03D240}"/>
              </a:ext>
            </a:extLst>
          </p:cNvPr>
          <p:cNvSpPr>
            <a:spLocks noGrp="1"/>
          </p:cNvSpPr>
          <p:nvPr>
            <p:ph type="dt" sz="half" idx="10"/>
          </p:nvPr>
        </p:nvSpPr>
        <p:spPr/>
        <p:txBody>
          <a:bodyPr/>
          <a:lstStyle/>
          <a:p>
            <a:fld id="{E2B4ECD9-C961-43FD-A0CC-9196CE0D2AAC}" type="datetimeFigureOut">
              <a:rPr lang="fr-CA" smtClean="0"/>
              <a:t>2023-05-29</a:t>
            </a:fld>
            <a:endParaRPr lang="fr-CA"/>
          </a:p>
        </p:txBody>
      </p:sp>
      <p:sp>
        <p:nvSpPr>
          <p:cNvPr id="5" name="Espace réservé du pied de page 4">
            <a:extLst>
              <a:ext uri="{FF2B5EF4-FFF2-40B4-BE49-F238E27FC236}">
                <a16:creationId xmlns:a16="http://schemas.microsoft.com/office/drawing/2014/main" id="{710AAAA5-0803-49D4-8E7E-923BCD82006E}"/>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9CC2BC52-F4F7-47D2-AA26-14EA390B01D8}"/>
              </a:ext>
            </a:extLst>
          </p:cNvPr>
          <p:cNvSpPr>
            <a:spLocks noGrp="1"/>
          </p:cNvSpPr>
          <p:nvPr>
            <p:ph type="sldNum" sz="quarter" idx="12"/>
          </p:nvPr>
        </p:nvSpPr>
        <p:spPr/>
        <p:txBody>
          <a:bodyPr/>
          <a:lstStyle/>
          <a:p>
            <a:fld id="{4E31D65A-E339-4296-94ED-6F050CAD4021}" type="slidenum">
              <a:rPr lang="fr-CA" smtClean="0"/>
              <a:t>‹N°›</a:t>
            </a:fld>
            <a:endParaRPr lang="fr-CA"/>
          </a:p>
        </p:txBody>
      </p:sp>
    </p:spTree>
    <p:extLst>
      <p:ext uri="{BB962C8B-B14F-4D97-AF65-F5344CB8AC3E}">
        <p14:creationId xmlns:p14="http://schemas.microsoft.com/office/powerpoint/2010/main" val="3129585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C7680A-0B0E-4DF3-A627-5B8304B0DA81}"/>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90B38962-24BA-4A68-B1CE-C99F6185B81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54312085-C9FA-451E-8419-B750676CD738}"/>
              </a:ext>
            </a:extLst>
          </p:cNvPr>
          <p:cNvSpPr>
            <a:spLocks noGrp="1"/>
          </p:cNvSpPr>
          <p:nvPr>
            <p:ph type="dt" sz="half" idx="10"/>
          </p:nvPr>
        </p:nvSpPr>
        <p:spPr/>
        <p:txBody>
          <a:bodyPr/>
          <a:lstStyle/>
          <a:p>
            <a:fld id="{E2B4ECD9-C961-43FD-A0CC-9196CE0D2AAC}" type="datetimeFigureOut">
              <a:rPr lang="fr-CA" smtClean="0"/>
              <a:t>2023-05-29</a:t>
            </a:fld>
            <a:endParaRPr lang="fr-CA"/>
          </a:p>
        </p:txBody>
      </p:sp>
      <p:sp>
        <p:nvSpPr>
          <p:cNvPr id="5" name="Espace réservé du pied de page 4">
            <a:extLst>
              <a:ext uri="{FF2B5EF4-FFF2-40B4-BE49-F238E27FC236}">
                <a16:creationId xmlns:a16="http://schemas.microsoft.com/office/drawing/2014/main" id="{49E4183C-C06A-44C7-81BA-57DD57CD3889}"/>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BB7BE1F0-84F8-43A7-8424-862E7F0BC937}"/>
              </a:ext>
            </a:extLst>
          </p:cNvPr>
          <p:cNvSpPr>
            <a:spLocks noGrp="1"/>
          </p:cNvSpPr>
          <p:nvPr>
            <p:ph type="sldNum" sz="quarter" idx="12"/>
          </p:nvPr>
        </p:nvSpPr>
        <p:spPr/>
        <p:txBody>
          <a:bodyPr/>
          <a:lstStyle/>
          <a:p>
            <a:fld id="{4E31D65A-E339-4296-94ED-6F050CAD4021}" type="slidenum">
              <a:rPr lang="fr-CA" smtClean="0"/>
              <a:t>‹N°›</a:t>
            </a:fld>
            <a:endParaRPr lang="fr-CA"/>
          </a:p>
        </p:txBody>
      </p:sp>
    </p:spTree>
    <p:extLst>
      <p:ext uri="{BB962C8B-B14F-4D97-AF65-F5344CB8AC3E}">
        <p14:creationId xmlns:p14="http://schemas.microsoft.com/office/powerpoint/2010/main" val="1573041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9A03B0-ABBF-4515-BC77-3DB658C57ED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382EFB73-0836-4CB6-8A29-67ACD3F426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326FDD9-3136-47C8-A4A3-1734AA69AEEB}"/>
              </a:ext>
            </a:extLst>
          </p:cNvPr>
          <p:cNvSpPr>
            <a:spLocks noGrp="1"/>
          </p:cNvSpPr>
          <p:nvPr>
            <p:ph type="dt" sz="half" idx="10"/>
          </p:nvPr>
        </p:nvSpPr>
        <p:spPr/>
        <p:txBody>
          <a:bodyPr/>
          <a:lstStyle/>
          <a:p>
            <a:fld id="{E2B4ECD9-C961-43FD-A0CC-9196CE0D2AAC}" type="datetimeFigureOut">
              <a:rPr lang="fr-CA" smtClean="0"/>
              <a:t>2023-05-29</a:t>
            </a:fld>
            <a:endParaRPr lang="fr-CA"/>
          </a:p>
        </p:txBody>
      </p:sp>
      <p:sp>
        <p:nvSpPr>
          <p:cNvPr id="5" name="Espace réservé du pied de page 4">
            <a:extLst>
              <a:ext uri="{FF2B5EF4-FFF2-40B4-BE49-F238E27FC236}">
                <a16:creationId xmlns:a16="http://schemas.microsoft.com/office/drawing/2014/main" id="{DB4C74B3-FE87-4A2C-B0D3-C2B2B1A3CBD8}"/>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12E2208A-7ADE-4E00-9394-CB06EFDB1CC8}"/>
              </a:ext>
            </a:extLst>
          </p:cNvPr>
          <p:cNvSpPr>
            <a:spLocks noGrp="1"/>
          </p:cNvSpPr>
          <p:nvPr>
            <p:ph type="sldNum" sz="quarter" idx="12"/>
          </p:nvPr>
        </p:nvSpPr>
        <p:spPr/>
        <p:txBody>
          <a:bodyPr/>
          <a:lstStyle/>
          <a:p>
            <a:fld id="{4E31D65A-E339-4296-94ED-6F050CAD4021}" type="slidenum">
              <a:rPr lang="fr-CA" smtClean="0"/>
              <a:t>‹N°›</a:t>
            </a:fld>
            <a:endParaRPr lang="fr-CA"/>
          </a:p>
        </p:txBody>
      </p:sp>
    </p:spTree>
    <p:extLst>
      <p:ext uri="{BB962C8B-B14F-4D97-AF65-F5344CB8AC3E}">
        <p14:creationId xmlns:p14="http://schemas.microsoft.com/office/powerpoint/2010/main" val="2595372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EF35FB-F2E6-4E94-911E-AC3E096A038C}"/>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68154D47-C254-4A6E-972D-C3949DDAA37F}"/>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A5783F8B-30DA-4EE6-9D7A-DFEDC887A7CC}"/>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590534B7-83B4-4B21-8B76-34FEDB6BDC4A}"/>
              </a:ext>
            </a:extLst>
          </p:cNvPr>
          <p:cNvSpPr>
            <a:spLocks noGrp="1"/>
          </p:cNvSpPr>
          <p:nvPr>
            <p:ph type="dt" sz="half" idx="10"/>
          </p:nvPr>
        </p:nvSpPr>
        <p:spPr/>
        <p:txBody>
          <a:bodyPr/>
          <a:lstStyle/>
          <a:p>
            <a:fld id="{E2B4ECD9-C961-43FD-A0CC-9196CE0D2AAC}" type="datetimeFigureOut">
              <a:rPr lang="fr-CA" smtClean="0"/>
              <a:t>2023-05-29</a:t>
            </a:fld>
            <a:endParaRPr lang="fr-CA"/>
          </a:p>
        </p:txBody>
      </p:sp>
      <p:sp>
        <p:nvSpPr>
          <p:cNvPr id="6" name="Espace réservé du pied de page 5">
            <a:extLst>
              <a:ext uri="{FF2B5EF4-FFF2-40B4-BE49-F238E27FC236}">
                <a16:creationId xmlns:a16="http://schemas.microsoft.com/office/drawing/2014/main" id="{7EEB21B5-B6A8-4DF9-8C22-FD986E607634}"/>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64200065-060F-40EF-AC82-F0FE9EC70FBE}"/>
              </a:ext>
            </a:extLst>
          </p:cNvPr>
          <p:cNvSpPr>
            <a:spLocks noGrp="1"/>
          </p:cNvSpPr>
          <p:nvPr>
            <p:ph type="sldNum" sz="quarter" idx="12"/>
          </p:nvPr>
        </p:nvSpPr>
        <p:spPr/>
        <p:txBody>
          <a:bodyPr/>
          <a:lstStyle/>
          <a:p>
            <a:fld id="{4E31D65A-E339-4296-94ED-6F050CAD4021}" type="slidenum">
              <a:rPr lang="fr-CA" smtClean="0"/>
              <a:t>‹N°›</a:t>
            </a:fld>
            <a:endParaRPr lang="fr-CA"/>
          </a:p>
        </p:txBody>
      </p:sp>
    </p:spTree>
    <p:extLst>
      <p:ext uri="{BB962C8B-B14F-4D97-AF65-F5344CB8AC3E}">
        <p14:creationId xmlns:p14="http://schemas.microsoft.com/office/powerpoint/2010/main" val="2485013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46D5EB-67ED-4E18-82D0-66600311236D}"/>
              </a:ext>
            </a:extLst>
          </p:cNvPr>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29C76400-F699-44C3-8655-D4AEC817BF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76670D21-3B41-414D-B71F-3A3F4D3C441E}"/>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D8BC8C54-F78E-4543-982E-CCDD0B8A72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6EFEFED-01C8-4648-ADD8-F5498A60141A}"/>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AB5A097B-162A-4DCE-8230-76602A592C70}"/>
              </a:ext>
            </a:extLst>
          </p:cNvPr>
          <p:cNvSpPr>
            <a:spLocks noGrp="1"/>
          </p:cNvSpPr>
          <p:nvPr>
            <p:ph type="dt" sz="half" idx="10"/>
          </p:nvPr>
        </p:nvSpPr>
        <p:spPr/>
        <p:txBody>
          <a:bodyPr/>
          <a:lstStyle/>
          <a:p>
            <a:fld id="{E2B4ECD9-C961-43FD-A0CC-9196CE0D2AAC}" type="datetimeFigureOut">
              <a:rPr lang="fr-CA" smtClean="0"/>
              <a:t>2023-05-29</a:t>
            </a:fld>
            <a:endParaRPr lang="fr-CA"/>
          </a:p>
        </p:txBody>
      </p:sp>
      <p:sp>
        <p:nvSpPr>
          <p:cNvPr id="8" name="Espace réservé du pied de page 7">
            <a:extLst>
              <a:ext uri="{FF2B5EF4-FFF2-40B4-BE49-F238E27FC236}">
                <a16:creationId xmlns:a16="http://schemas.microsoft.com/office/drawing/2014/main" id="{21C8018C-3681-4639-A0FC-09063F5A29ED}"/>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6E787D90-F1C8-4F9A-8CC5-369CC54F2FF5}"/>
              </a:ext>
            </a:extLst>
          </p:cNvPr>
          <p:cNvSpPr>
            <a:spLocks noGrp="1"/>
          </p:cNvSpPr>
          <p:nvPr>
            <p:ph type="sldNum" sz="quarter" idx="12"/>
          </p:nvPr>
        </p:nvSpPr>
        <p:spPr/>
        <p:txBody>
          <a:bodyPr/>
          <a:lstStyle/>
          <a:p>
            <a:fld id="{4E31D65A-E339-4296-94ED-6F050CAD4021}" type="slidenum">
              <a:rPr lang="fr-CA" smtClean="0"/>
              <a:t>‹N°›</a:t>
            </a:fld>
            <a:endParaRPr lang="fr-CA"/>
          </a:p>
        </p:txBody>
      </p:sp>
    </p:spTree>
    <p:extLst>
      <p:ext uri="{BB962C8B-B14F-4D97-AF65-F5344CB8AC3E}">
        <p14:creationId xmlns:p14="http://schemas.microsoft.com/office/powerpoint/2010/main" val="3475333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6FF7F5-AE79-4E41-A3AF-E74BCAA1A14F}"/>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61B0DEC8-3155-4915-99BC-3A2672D4174D}"/>
              </a:ext>
            </a:extLst>
          </p:cNvPr>
          <p:cNvSpPr>
            <a:spLocks noGrp="1"/>
          </p:cNvSpPr>
          <p:nvPr>
            <p:ph type="dt" sz="half" idx="10"/>
          </p:nvPr>
        </p:nvSpPr>
        <p:spPr/>
        <p:txBody>
          <a:bodyPr/>
          <a:lstStyle/>
          <a:p>
            <a:fld id="{E2B4ECD9-C961-43FD-A0CC-9196CE0D2AAC}" type="datetimeFigureOut">
              <a:rPr lang="fr-CA" smtClean="0"/>
              <a:t>2023-05-29</a:t>
            </a:fld>
            <a:endParaRPr lang="fr-CA"/>
          </a:p>
        </p:txBody>
      </p:sp>
      <p:sp>
        <p:nvSpPr>
          <p:cNvPr id="4" name="Espace réservé du pied de page 3">
            <a:extLst>
              <a:ext uri="{FF2B5EF4-FFF2-40B4-BE49-F238E27FC236}">
                <a16:creationId xmlns:a16="http://schemas.microsoft.com/office/drawing/2014/main" id="{FED99DC7-21B9-4492-BBCF-E6F50A05DD43}"/>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4E2E883C-E53F-438C-A90C-7A7146BD37FB}"/>
              </a:ext>
            </a:extLst>
          </p:cNvPr>
          <p:cNvSpPr>
            <a:spLocks noGrp="1"/>
          </p:cNvSpPr>
          <p:nvPr>
            <p:ph type="sldNum" sz="quarter" idx="12"/>
          </p:nvPr>
        </p:nvSpPr>
        <p:spPr/>
        <p:txBody>
          <a:bodyPr/>
          <a:lstStyle/>
          <a:p>
            <a:fld id="{4E31D65A-E339-4296-94ED-6F050CAD4021}" type="slidenum">
              <a:rPr lang="fr-CA" smtClean="0"/>
              <a:t>‹N°›</a:t>
            </a:fld>
            <a:endParaRPr lang="fr-CA"/>
          </a:p>
        </p:txBody>
      </p:sp>
    </p:spTree>
    <p:extLst>
      <p:ext uri="{BB962C8B-B14F-4D97-AF65-F5344CB8AC3E}">
        <p14:creationId xmlns:p14="http://schemas.microsoft.com/office/powerpoint/2010/main" val="1310131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C8E934C-6852-491C-A91E-30F05726AEA3}"/>
              </a:ext>
            </a:extLst>
          </p:cNvPr>
          <p:cNvSpPr>
            <a:spLocks noGrp="1"/>
          </p:cNvSpPr>
          <p:nvPr>
            <p:ph type="dt" sz="half" idx="10"/>
          </p:nvPr>
        </p:nvSpPr>
        <p:spPr/>
        <p:txBody>
          <a:bodyPr/>
          <a:lstStyle/>
          <a:p>
            <a:fld id="{E2B4ECD9-C961-43FD-A0CC-9196CE0D2AAC}" type="datetimeFigureOut">
              <a:rPr lang="fr-CA" smtClean="0"/>
              <a:t>2023-05-29</a:t>
            </a:fld>
            <a:endParaRPr lang="fr-CA"/>
          </a:p>
        </p:txBody>
      </p:sp>
      <p:sp>
        <p:nvSpPr>
          <p:cNvPr id="3" name="Espace réservé du pied de page 2">
            <a:extLst>
              <a:ext uri="{FF2B5EF4-FFF2-40B4-BE49-F238E27FC236}">
                <a16:creationId xmlns:a16="http://schemas.microsoft.com/office/drawing/2014/main" id="{415F8228-3ED1-4D77-A2AF-4F3A2FE627A8}"/>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69E542CC-AA12-4AF5-8D18-564B73B66FB2}"/>
              </a:ext>
            </a:extLst>
          </p:cNvPr>
          <p:cNvSpPr>
            <a:spLocks noGrp="1"/>
          </p:cNvSpPr>
          <p:nvPr>
            <p:ph type="sldNum" sz="quarter" idx="12"/>
          </p:nvPr>
        </p:nvSpPr>
        <p:spPr/>
        <p:txBody>
          <a:bodyPr/>
          <a:lstStyle/>
          <a:p>
            <a:fld id="{4E31D65A-E339-4296-94ED-6F050CAD4021}" type="slidenum">
              <a:rPr lang="fr-CA" smtClean="0"/>
              <a:t>‹N°›</a:t>
            </a:fld>
            <a:endParaRPr lang="fr-CA"/>
          </a:p>
        </p:txBody>
      </p:sp>
    </p:spTree>
    <p:extLst>
      <p:ext uri="{BB962C8B-B14F-4D97-AF65-F5344CB8AC3E}">
        <p14:creationId xmlns:p14="http://schemas.microsoft.com/office/powerpoint/2010/main" val="4034498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B0123A-A2F4-4A67-93D8-149D8035412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1326AB14-2DEB-4134-B508-1BF92926C4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C0609168-3707-4DF6-B89D-8F38B13D2E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D5B9848-1F89-4A54-9E29-C87ED77AF2F8}"/>
              </a:ext>
            </a:extLst>
          </p:cNvPr>
          <p:cNvSpPr>
            <a:spLocks noGrp="1"/>
          </p:cNvSpPr>
          <p:nvPr>
            <p:ph type="dt" sz="half" idx="10"/>
          </p:nvPr>
        </p:nvSpPr>
        <p:spPr/>
        <p:txBody>
          <a:bodyPr/>
          <a:lstStyle/>
          <a:p>
            <a:fld id="{E2B4ECD9-C961-43FD-A0CC-9196CE0D2AAC}" type="datetimeFigureOut">
              <a:rPr lang="fr-CA" smtClean="0"/>
              <a:t>2023-05-29</a:t>
            </a:fld>
            <a:endParaRPr lang="fr-CA"/>
          </a:p>
        </p:txBody>
      </p:sp>
      <p:sp>
        <p:nvSpPr>
          <p:cNvPr id="6" name="Espace réservé du pied de page 5">
            <a:extLst>
              <a:ext uri="{FF2B5EF4-FFF2-40B4-BE49-F238E27FC236}">
                <a16:creationId xmlns:a16="http://schemas.microsoft.com/office/drawing/2014/main" id="{D95A0151-0F33-4729-B19D-C773669E143B}"/>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2F5A77A8-38F1-4F23-9AAA-BBA96775754D}"/>
              </a:ext>
            </a:extLst>
          </p:cNvPr>
          <p:cNvSpPr>
            <a:spLocks noGrp="1"/>
          </p:cNvSpPr>
          <p:nvPr>
            <p:ph type="sldNum" sz="quarter" idx="12"/>
          </p:nvPr>
        </p:nvSpPr>
        <p:spPr/>
        <p:txBody>
          <a:bodyPr/>
          <a:lstStyle/>
          <a:p>
            <a:fld id="{4E31D65A-E339-4296-94ED-6F050CAD4021}" type="slidenum">
              <a:rPr lang="fr-CA" smtClean="0"/>
              <a:t>‹N°›</a:t>
            </a:fld>
            <a:endParaRPr lang="fr-CA"/>
          </a:p>
        </p:txBody>
      </p:sp>
    </p:spTree>
    <p:extLst>
      <p:ext uri="{BB962C8B-B14F-4D97-AF65-F5344CB8AC3E}">
        <p14:creationId xmlns:p14="http://schemas.microsoft.com/office/powerpoint/2010/main" val="2227364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37CD90-538F-4D82-95AD-3E7AB047B9A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9947EDE8-C792-4CA9-A5E2-45E566E919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4767B78C-AFEF-42BD-B050-BBF59C4403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43968EA-26AD-437A-820C-BBE922649228}"/>
              </a:ext>
            </a:extLst>
          </p:cNvPr>
          <p:cNvSpPr>
            <a:spLocks noGrp="1"/>
          </p:cNvSpPr>
          <p:nvPr>
            <p:ph type="dt" sz="half" idx="10"/>
          </p:nvPr>
        </p:nvSpPr>
        <p:spPr/>
        <p:txBody>
          <a:bodyPr/>
          <a:lstStyle/>
          <a:p>
            <a:fld id="{E2B4ECD9-C961-43FD-A0CC-9196CE0D2AAC}" type="datetimeFigureOut">
              <a:rPr lang="fr-CA" smtClean="0"/>
              <a:t>2023-05-29</a:t>
            </a:fld>
            <a:endParaRPr lang="fr-CA"/>
          </a:p>
        </p:txBody>
      </p:sp>
      <p:sp>
        <p:nvSpPr>
          <p:cNvPr id="6" name="Espace réservé du pied de page 5">
            <a:extLst>
              <a:ext uri="{FF2B5EF4-FFF2-40B4-BE49-F238E27FC236}">
                <a16:creationId xmlns:a16="http://schemas.microsoft.com/office/drawing/2014/main" id="{61484DBE-7871-4339-AF08-C72DCD15047C}"/>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615F71A7-6870-4E1E-9B16-C3694E3B5654}"/>
              </a:ext>
            </a:extLst>
          </p:cNvPr>
          <p:cNvSpPr>
            <a:spLocks noGrp="1"/>
          </p:cNvSpPr>
          <p:nvPr>
            <p:ph type="sldNum" sz="quarter" idx="12"/>
          </p:nvPr>
        </p:nvSpPr>
        <p:spPr/>
        <p:txBody>
          <a:bodyPr/>
          <a:lstStyle/>
          <a:p>
            <a:fld id="{4E31D65A-E339-4296-94ED-6F050CAD4021}" type="slidenum">
              <a:rPr lang="fr-CA" smtClean="0"/>
              <a:t>‹N°›</a:t>
            </a:fld>
            <a:endParaRPr lang="fr-CA"/>
          </a:p>
        </p:txBody>
      </p:sp>
    </p:spTree>
    <p:extLst>
      <p:ext uri="{BB962C8B-B14F-4D97-AF65-F5344CB8AC3E}">
        <p14:creationId xmlns:p14="http://schemas.microsoft.com/office/powerpoint/2010/main" val="4052731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20343E0-12E2-4A95-97CE-A0DAA1075E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D5125E71-0A14-4325-B210-6DBE76DB6E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26D53179-5FCF-4C13-9018-BDF8D5CE3E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B4ECD9-C961-43FD-A0CC-9196CE0D2AAC}" type="datetimeFigureOut">
              <a:rPr lang="fr-CA" smtClean="0"/>
              <a:t>2023-05-29</a:t>
            </a:fld>
            <a:endParaRPr lang="fr-CA"/>
          </a:p>
        </p:txBody>
      </p:sp>
      <p:sp>
        <p:nvSpPr>
          <p:cNvPr id="5" name="Espace réservé du pied de page 4">
            <a:extLst>
              <a:ext uri="{FF2B5EF4-FFF2-40B4-BE49-F238E27FC236}">
                <a16:creationId xmlns:a16="http://schemas.microsoft.com/office/drawing/2014/main" id="{DC5F9CE0-075D-471A-9B4B-6C66324A9D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CABF2764-6C72-49A6-9568-AA075A672A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31D65A-E339-4296-94ED-6F050CAD4021}" type="slidenum">
              <a:rPr lang="fr-CA" smtClean="0"/>
              <a:t>‹N°›</a:t>
            </a:fld>
            <a:endParaRPr lang="fr-CA"/>
          </a:p>
        </p:txBody>
      </p:sp>
    </p:spTree>
    <p:extLst>
      <p:ext uri="{BB962C8B-B14F-4D97-AF65-F5344CB8AC3E}">
        <p14:creationId xmlns:p14="http://schemas.microsoft.com/office/powerpoint/2010/main" val="3176362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ags" Target="../tags/tag3.xml"/><Relationship Id="rId7"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34.xml"/></Relationships>
</file>

<file path=ppt/slides/_rels/slide13.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8.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9.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0.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1.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2.xml"/></Relationships>
</file>

<file path=ppt/slides/_rels/slide19.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1.xml"/><Relationship Id="rId13" Type="http://schemas.openxmlformats.org/officeDocument/2006/relationships/diagramColors" Target="../diagrams/colors1.xml"/><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diagramQuickStyle" Target="../diagrams/quickStyle1.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diagramLayout" Target="../diagrams/layout1.xml"/><Relationship Id="rId5" Type="http://schemas.openxmlformats.org/officeDocument/2006/relationships/tags" Target="../tags/tag11.xml"/><Relationship Id="rId10" Type="http://schemas.openxmlformats.org/officeDocument/2006/relationships/diagramData" Target="../diagrams/data1.xml"/><Relationship Id="rId4" Type="http://schemas.openxmlformats.org/officeDocument/2006/relationships/tags" Target="../tags/tag10.xml"/><Relationship Id="rId9" Type="http://schemas.openxmlformats.org/officeDocument/2006/relationships/image" Target="../media/image3.png"/><Relationship Id="rId14" Type="http://schemas.microsoft.com/office/2007/relationships/diagramDrawing" Target="../diagrams/drawing1.xml"/></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Layout" Target="../slideLayouts/slideLayout1.xml"/><Relationship Id="rId5" Type="http://schemas.openxmlformats.org/officeDocument/2006/relationships/tags" Target="../tags/tag57.xml"/><Relationship Id="rId4" Type="http://schemas.openxmlformats.org/officeDocument/2006/relationships/tags" Target="../tags/tag56.xml"/></Relationships>
</file>

<file path=ppt/slides/_rels/slide22.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60.xml"/><Relationship Id="rId7" Type="http://schemas.openxmlformats.org/officeDocument/2006/relationships/tags" Target="../tags/tag64.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9"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slideLayout" Target="../slideLayouts/slideLayout1.xml"/><Relationship Id="rId5" Type="http://schemas.openxmlformats.org/officeDocument/2006/relationships/tags" Target="../tags/tag69.xml"/><Relationship Id="rId4" Type="http://schemas.openxmlformats.org/officeDocument/2006/relationships/tags" Target="../tags/tag68.xml"/></Relationships>
</file>

<file path=ppt/slides/_rels/slide3.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4.PNG"/><Relationship Id="rId4"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5.PNG"/><Relationship Id="rId4"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6.PNG"/><Relationship Id="rId4"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26.xml"/></Relationships>
</file>

<file path=ppt/slides/_rels/slide8.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15A9DF3-CA99-42F9-8F2E-E48A0B17C61D}"/>
              </a:ext>
            </a:extLst>
          </p:cNvPr>
          <p:cNvPicPr>
            <a:picLocks noChangeAspect="1"/>
          </p:cNvPicPr>
          <p:nvPr>
            <p:custDataLst>
              <p:tags r:id="rId1"/>
            </p:custDataLst>
          </p:nvPr>
        </p:nvPicPr>
        <p:blipFill rotWithShape="1">
          <a:blip r:embed="rId8">
            <a:extLst>
              <a:ext uri="{28A0092B-C50C-407E-A947-70E740481C1C}">
                <a14:useLocalDpi xmlns:a14="http://schemas.microsoft.com/office/drawing/2010/main" val="0"/>
              </a:ext>
            </a:extLst>
          </a:blip>
          <a:srcRect l="10617" r="47303"/>
          <a:stretch/>
        </p:blipFill>
        <p:spPr>
          <a:xfrm>
            <a:off x="7064187" y="0"/>
            <a:ext cx="5127813" cy="6858000"/>
          </a:xfrm>
          <a:prstGeom prst="rect">
            <a:avLst/>
          </a:prstGeom>
        </p:spPr>
      </p:pic>
      <p:sp>
        <p:nvSpPr>
          <p:cNvPr id="6" name="Ellipse 5">
            <a:extLst>
              <a:ext uri="{FF2B5EF4-FFF2-40B4-BE49-F238E27FC236}">
                <a16:creationId xmlns:a16="http://schemas.microsoft.com/office/drawing/2014/main" id="{819C6303-16A4-41F7-8F64-8A7596879BE5}"/>
              </a:ext>
            </a:extLst>
          </p:cNvPr>
          <p:cNvSpPr/>
          <p:nvPr>
            <p:custDataLst>
              <p:tags r:id="rId2"/>
            </p:custDataLst>
          </p:nvPr>
        </p:nvSpPr>
        <p:spPr>
          <a:xfrm>
            <a:off x="2315838" y="-311871"/>
            <a:ext cx="9357289" cy="9357289"/>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Ellipse 6">
            <a:extLst>
              <a:ext uri="{FF2B5EF4-FFF2-40B4-BE49-F238E27FC236}">
                <a16:creationId xmlns:a16="http://schemas.microsoft.com/office/drawing/2014/main" id="{D4112E34-FEF4-4003-8DCA-F9C5E9DA63BC}"/>
              </a:ext>
            </a:extLst>
          </p:cNvPr>
          <p:cNvSpPr/>
          <p:nvPr>
            <p:custDataLst>
              <p:tags r:id="rId3"/>
            </p:custDataLst>
          </p:nvPr>
        </p:nvSpPr>
        <p:spPr>
          <a:xfrm>
            <a:off x="2358753" y="152400"/>
            <a:ext cx="9357289" cy="935728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Ellipse 7">
            <a:extLst>
              <a:ext uri="{FF2B5EF4-FFF2-40B4-BE49-F238E27FC236}">
                <a16:creationId xmlns:a16="http://schemas.microsoft.com/office/drawing/2014/main" id="{2F925E9B-0709-4666-ACAC-784E0925B44E}"/>
              </a:ext>
            </a:extLst>
          </p:cNvPr>
          <p:cNvSpPr/>
          <p:nvPr>
            <p:custDataLst>
              <p:tags r:id="rId4"/>
            </p:custDataLst>
          </p:nvPr>
        </p:nvSpPr>
        <p:spPr>
          <a:xfrm>
            <a:off x="2046207" y="-311872"/>
            <a:ext cx="9357289" cy="9357289"/>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ZoneTexte 8">
            <a:extLst>
              <a:ext uri="{FF2B5EF4-FFF2-40B4-BE49-F238E27FC236}">
                <a16:creationId xmlns:a16="http://schemas.microsoft.com/office/drawing/2014/main" id="{FA9BD6B8-80E3-4221-94D3-8DC9FA1D9EB8}"/>
              </a:ext>
            </a:extLst>
          </p:cNvPr>
          <p:cNvSpPr txBox="1"/>
          <p:nvPr>
            <p:custDataLst>
              <p:tags r:id="rId5"/>
            </p:custDataLst>
          </p:nvPr>
        </p:nvSpPr>
        <p:spPr>
          <a:xfrm>
            <a:off x="152400" y="2116419"/>
            <a:ext cx="6392914" cy="3754874"/>
          </a:xfrm>
          <a:prstGeom prst="rect">
            <a:avLst/>
          </a:prstGeom>
          <a:noFill/>
        </p:spPr>
        <p:txBody>
          <a:bodyPr wrap="square" rtlCol="0">
            <a:spAutoFit/>
          </a:bodyPr>
          <a:lstStyle/>
          <a:p>
            <a:pPr algn="r"/>
            <a:r>
              <a:rPr lang="fr-CA" sz="2000" dirty="0">
                <a:solidFill>
                  <a:schemeClr val="bg1">
                    <a:lumMod val="50000"/>
                  </a:schemeClr>
                </a:solidFill>
                <a:latin typeface="Arial Black" panose="020B0A04020102020204" pitchFamily="34" charset="0"/>
              </a:rPr>
              <a:t>DEMANDE </a:t>
            </a:r>
          </a:p>
          <a:p>
            <a:pPr algn="r"/>
            <a:r>
              <a:rPr lang="fr-CA" sz="2000" dirty="0">
                <a:solidFill>
                  <a:schemeClr val="bg1">
                    <a:lumMod val="50000"/>
                  </a:schemeClr>
                </a:solidFill>
                <a:latin typeface="Arial Black" panose="020B0A04020102020204" pitchFamily="34" charset="0"/>
              </a:rPr>
              <a:t>D’USAGES CONDITIONNELS</a:t>
            </a:r>
          </a:p>
          <a:p>
            <a:pPr algn="r"/>
            <a:endParaRPr lang="fr-CA" sz="3600" dirty="0">
              <a:solidFill>
                <a:schemeClr val="bg1">
                  <a:lumMod val="50000"/>
                </a:schemeClr>
              </a:solidFill>
              <a:latin typeface="Arial Black" panose="020B0A04020102020204" pitchFamily="34" charset="0"/>
            </a:endParaRPr>
          </a:p>
          <a:p>
            <a:pPr algn="r"/>
            <a:r>
              <a:rPr lang="fr-CA" sz="3600" dirty="0">
                <a:solidFill>
                  <a:schemeClr val="bg1">
                    <a:lumMod val="50000"/>
                  </a:schemeClr>
                </a:solidFill>
                <a:latin typeface="Arial Black" panose="020B0A04020102020204" pitchFamily="34" charset="0"/>
              </a:rPr>
              <a:t>AGRANDISSEMENT D’UNE SABLIÈRE</a:t>
            </a:r>
          </a:p>
          <a:p>
            <a:pPr algn="r"/>
            <a:r>
              <a:rPr lang="fr-CA" dirty="0">
                <a:solidFill>
                  <a:schemeClr val="bg1">
                    <a:lumMod val="50000"/>
                  </a:schemeClr>
                </a:solidFill>
                <a:latin typeface="Arial" panose="020B0604020202020204" pitchFamily="34" charset="0"/>
                <a:cs typeface="Arial" panose="020B0604020202020204" pitchFamily="34" charset="0"/>
              </a:rPr>
              <a:t>MUNICIPALITÉ DE SAINT-ULRIC</a:t>
            </a:r>
          </a:p>
          <a:p>
            <a:pPr algn="r"/>
            <a:endParaRPr lang="fr-CA" dirty="0">
              <a:solidFill>
                <a:schemeClr val="bg1">
                  <a:lumMod val="50000"/>
                </a:schemeClr>
              </a:solidFill>
              <a:latin typeface="Arial" panose="020B0604020202020204" pitchFamily="34" charset="0"/>
              <a:cs typeface="Arial" panose="020B0604020202020204" pitchFamily="34" charset="0"/>
            </a:endParaRPr>
          </a:p>
          <a:p>
            <a:pPr algn="r"/>
            <a:endParaRPr lang="fr-CA" dirty="0">
              <a:solidFill>
                <a:schemeClr val="bg1">
                  <a:lumMod val="50000"/>
                </a:schemeClr>
              </a:solidFill>
              <a:latin typeface="Arial" panose="020B0604020202020204" pitchFamily="34" charset="0"/>
              <a:cs typeface="Arial" panose="020B0604020202020204" pitchFamily="34" charset="0"/>
            </a:endParaRPr>
          </a:p>
          <a:p>
            <a:pPr algn="r"/>
            <a:r>
              <a:rPr lang="fr-CA" dirty="0">
                <a:solidFill>
                  <a:schemeClr val="bg1">
                    <a:lumMod val="50000"/>
                  </a:schemeClr>
                </a:solidFill>
                <a:latin typeface="Arial" panose="020B0604020202020204" pitchFamily="34" charset="0"/>
                <a:cs typeface="Arial" panose="020B0604020202020204" pitchFamily="34" charset="0"/>
              </a:rPr>
              <a:t>PRÉSENTATION POUR LE CCU </a:t>
            </a:r>
          </a:p>
          <a:p>
            <a:pPr algn="r"/>
            <a:r>
              <a:rPr lang="fr-CA" dirty="0">
                <a:solidFill>
                  <a:schemeClr val="bg1">
                    <a:lumMod val="50000"/>
                  </a:schemeClr>
                </a:solidFill>
                <a:latin typeface="Arial" panose="020B0604020202020204" pitchFamily="34" charset="0"/>
                <a:cs typeface="Arial" panose="020B0604020202020204" pitchFamily="34" charset="0"/>
              </a:rPr>
              <a:t>ET LE CONSEIL MUNICIPAL</a:t>
            </a:r>
          </a:p>
        </p:txBody>
      </p:sp>
      <p:pic>
        <p:nvPicPr>
          <p:cNvPr id="4" name="Image 3">
            <a:extLst>
              <a:ext uri="{FF2B5EF4-FFF2-40B4-BE49-F238E27FC236}">
                <a16:creationId xmlns:a16="http://schemas.microsoft.com/office/drawing/2014/main" id="{66730CCF-8A30-47B4-B981-EA3452AB3DD3}"/>
              </a:ext>
            </a:extLst>
          </p:cNvPr>
          <p:cNvPicPr>
            <a:picLocks noChangeAspect="1"/>
          </p:cNvPicPr>
          <p:nvPr>
            <p:custDataLst>
              <p:tags r:id="rId6"/>
            </p:custDataLst>
          </p:nvPr>
        </p:nvPicPr>
        <p:blipFill>
          <a:blip r:embed="rId9">
            <a:extLst>
              <a:ext uri="{28A0092B-C50C-407E-A947-70E740481C1C}">
                <a14:useLocalDpi xmlns:a14="http://schemas.microsoft.com/office/drawing/2010/main" val="0"/>
              </a:ext>
            </a:extLst>
          </a:blip>
          <a:srcRect/>
          <a:stretch/>
        </p:blipFill>
        <p:spPr>
          <a:xfrm>
            <a:off x="328676" y="313048"/>
            <a:ext cx="919655" cy="821703"/>
          </a:xfrm>
          <a:prstGeom prst="rect">
            <a:avLst/>
          </a:prstGeom>
        </p:spPr>
      </p:pic>
    </p:spTree>
    <p:extLst>
      <p:ext uri="{BB962C8B-B14F-4D97-AF65-F5344CB8AC3E}">
        <p14:creationId xmlns:p14="http://schemas.microsoft.com/office/powerpoint/2010/main" val="1844682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ZoneTexte 16">
            <a:extLst>
              <a:ext uri="{FF2B5EF4-FFF2-40B4-BE49-F238E27FC236}">
                <a16:creationId xmlns:a16="http://schemas.microsoft.com/office/drawing/2014/main" id="{D247486A-AB2A-49C0-9736-5B0534F9B93B}"/>
              </a:ext>
            </a:extLst>
          </p:cNvPr>
          <p:cNvSpPr txBox="1"/>
          <p:nvPr>
            <p:custDataLst>
              <p:tags r:id="rId1"/>
            </p:custDataLst>
          </p:nvPr>
        </p:nvSpPr>
        <p:spPr>
          <a:xfrm>
            <a:off x="711461" y="783772"/>
            <a:ext cx="2343610" cy="4832092"/>
          </a:xfrm>
          <a:prstGeom prst="rect">
            <a:avLst/>
          </a:prstGeom>
          <a:noFill/>
        </p:spPr>
        <p:txBody>
          <a:bodyPr wrap="square" rtlCol="0">
            <a:spAutoFit/>
          </a:bodyPr>
          <a:lstStyle/>
          <a:p>
            <a:r>
              <a:rPr lang="fr-CA" sz="2800" b="1" dirty="0">
                <a:solidFill>
                  <a:srgbClr val="00B0F0"/>
                </a:solidFill>
                <a:latin typeface="Arial" panose="020B0604020202020204" pitchFamily="34" charset="0"/>
                <a:cs typeface="Arial" panose="020B0604020202020204" pitchFamily="34" charset="0"/>
              </a:rPr>
              <a:t>SABLIÈRE</a:t>
            </a:r>
          </a:p>
          <a:p>
            <a:endParaRPr lang="fr-CA" sz="2800" b="1" dirty="0">
              <a:solidFill>
                <a:srgbClr val="00B0F0"/>
              </a:solidFill>
              <a:latin typeface="Arial" panose="020B0604020202020204" pitchFamily="34" charset="0"/>
              <a:cs typeface="Arial" panose="020B0604020202020204" pitchFamily="34" charset="0"/>
            </a:endParaRPr>
          </a:p>
          <a:p>
            <a:r>
              <a:rPr lang="fr-CA" dirty="0">
                <a:latin typeface="Arial" panose="020B0604020202020204" pitchFamily="34" charset="0"/>
                <a:cs typeface="Arial" panose="020B0604020202020204" pitchFamily="34" charset="0"/>
              </a:rPr>
              <a:t>La sablière existante est présenté sur la carte en hachuré. La superficie actuelle est de 3,12 ha. Le demandeur vise une aire d’extraction de 9,98 ha (montré en rose). Soit un agrandissement de 6,86 ha. Un chemin d’accès de 0,02 ha est également prévu</a:t>
            </a:r>
          </a:p>
          <a:p>
            <a:endParaRPr lang="fr-CA" dirty="0"/>
          </a:p>
        </p:txBody>
      </p:sp>
      <p:pic>
        <p:nvPicPr>
          <p:cNvPr id="3" name="Image 2">
            <a:extLst>
              <a:ext uri="{FF2B5EF4-FFF2-40B4-BE49-F238E27FC236}">
                <a16:creationId xmlns:a16="http://schemas.microsoft.com/office/drawing/2014/main" id="{99781997-553B-00B0-E2E2-715F1156EFBC}"/>
              </a:ext>
            </a:extLst>
          </p:cNvPr>
          <p:cNvPicPr>
            <a:picLocks noChangeAspect="1"/>
          </p:cNvPicPr>
          <p:nvPr/>
        </p:nvPicPr>
        <p:blipFill>
          <a:blip r:embed="rId3"/>
          <a:stretch>
            <a:fillRect/>
          </a:stretch>
        </p:blipFill>
        <p:spPr>
          <a:xfrm>
            <a:off x="3055071" y="783772"/>
            <a:ext cx="8932867" cy="5617029"/>
          </a:xfrm>
          <a:prstGeom prst="rect">
            <a:avLst/>
          </a:prstGeom>
        </p:spPr>
      </p:pic>
    </p:spTree>
    <p:extLst>
      <p:ext uri="{BB962C8B-B14F-4D97-AF65-F5344CB8AC3E}">
        <p14:creationId xmlns:p14="http://schemas.microsoft.com/office/powerpoint/2010/main" val="947814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ZoneTexte 16">
            <a:extLst>
              <a:ext uri="{FF2B5EF4-FFF2-40B4-BE49-F238E27FC236}">
                <a16:creationId xmlns:a16="http://schemas.microsoft.com/office/drawing/2014/main" id="{D247486A-AB2A-49C0-9736-5B0534F9B93B}"/>
              </a:ext>
            </a:extLst>
          </p:cNvPr>
          <p:cNvSpPr txBox="1"/>
          <p:nvPr>
            <p:custDataLst>
              <p:tags r:id="rId1"/>
            </p:custDataLst>
          </p:nvPr>
        </p:nvSpPr>
        <p:spPr>
          <a:xfrm>
            <a:off x="694044" y="409303"/>
            <a:ext cx="9756242" cy="800219"/>
          </a:xfrm>
          <a:prstGeom prst="rect">
            <a:avLst/>
          </a:prstGeom>
          <a:noFill/>
        </p:spPr>
        <p:txBody>
          <a:bodyPr wrap="square" rtlCol="0">
            <a:spAutoFit/>
          </a:bodyPr>
          <a:lstStyle/>
          <a:p>
            <a:r>
              <a:rPr lang="fr-CA" sz="2800" b="1" dirty="0">
                <a:solidFill>
                  <a:srgbClr val="00B0F0"/>
                </a:solidFill>
                <a:latin typeface="Arial" panose="020B0604020202020204" pitchFamily="34" charset="0"/>
                <a:cs typeface="Arial" panose="020B0604020202020204" pitchFamily="34" charset="0"/>
              </a:rPr>
              <a:t>FUTUR SITE APPROVISIONNEMENT EN EAU POTABLE</a:t>
            </a:r>
          </a:p>
          <a:p>
            <a:endParaRPr lang="fr-CA" dirty="0"/>
          </a:p>
        </p:txBody>
      </p:sp>
      <p:pic>
        <p:nvPicPr>
          <p:cNvPr id="3" name="Image 2">
            <a:extLst>
              <a:ext uri="{FF2B5EF4-FFF2-40B4-BE49-F238E27FC236}">
                <a16:creationId xmlns:a16="http://schemas.microsoft.com/office/drawing/2014/main" id="{99781997-553B-00B0-E2E2-715F1156EFB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79256" y="1209522"/>
            <a:ext cx="8204070" cy="5277394"/>
          </a:xfrm>
          <a:prstGeom prst="rect">
            <a:avLst/>
          </a:prstGeom>
        </p:spPr>
      </p:pic>
      <p:cxnSp>
        <p:nvCxnSpPr>
          <p:cNvPr id="6" name="Connecteur droit avec flèche 5">
            <a:extLst>
              <a:ext uri="{FF2B5EF4-FFF2-40B4-BE49-F238E27FC236}">
                <a16:creationId xmlns:a16="http://schemas.microsoft.com/office/drawing/2014/main" id="{103272F0-61FD-96B5-EC68-384C3C1460E9}"/>
              </a:ext>
            </a:extLst>
          </p:cNvPr>
          <p:cNvCxnSpPr/>
          <p:nvPr/>
        </p:nvCxnSpPr>
        <p:spPr>
          <a:xfrm flipH="1">
            <a:off x="2725783" y="2638697"/>
            <a:ext cx="5286103"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a16="http://schemas.microsoft.com/office/drawing/2014/main" id="{01847F50-B895-A9E4-13C9-8282F687276C}"/>
              </a:ext>
            </a:extLst>
          </p:cNvPr>
          <p:cNvSpPr txBox="1"/>
          <p:nvPr>
            <p:custDataLst>
              <p:tags r:id="rId2"/>
            </p:custDataLst>
          </p:nvPr>
        </p:nvSpPr>
        <p:spPr>
          <a:xfrm>
            <a:off x="924689" y="1447562"/>
            <a:ext cx="2623923" cy="4801314"/>
          </a:xfrm>
          <a:prstGeom prst="rect">
            <a:avLst/>
          </a:prstGeom>
          <a:noFill/>
        </p:spPr>
        <p:txBody>
          <a:bodyPr wrap="square" rtlCol="0">
            <a:spAutoFit/>
          </a:bodyPr>
          <a:lstStyle/>
          <a:p>
            <a:r>
              <a:rPr lang="fr-CA" dirty="0">
                <a:latin typeface="Arial" panose="020B0604020202020204" pitchFamily="34" charset="0"/>
                <a:cs typeface="Arial" panose="020B0604020202020204" pitchFamily="34" charset="0"/>
              </a:rPr>
              <a:t>Proximité de la future source d’approvisionnement en eau potable</a:t>
            </a:r>
          </a:p>
          <a:p>
            <a:endParaRPr lang="fr-CA" dirty="0">
              <a:latin typeface="Arial" panose="020B0604020202020204" pitchFamily="34" charset="0"/>
              <a:cs typeface="Arial" panose="020B0604020202020204" pitchFamily="34" charset="0"/>
            </a:endParaRPr>
          </a:p>
          <a:p>
            <a:r>
              <a:rPr lang="fr-CA" dirty="0">
                <a:latin typeface="Arial" panose="020B0604020202020204" pitchFamily="34" charset="0"/>
                <a:cs typeface="Arial" panose="020B0604020202020204" pitchFamily="34" charset="0"/>
              </a:rPr>
              <a:t>(en mauve périmètre additionnel de protection de la source d’approvisionnement) </a:t>
            </a:r>
          </a:p>
          <a:p>
            <a:endParaRPr lang="fr-CA" dirty="0">
              <a:latin typeface="Arial" panose="020B0604020202020204" pitchFamily="34" charset="0"/>
              <a:cs typeface="Arial" panose="020B0604020202020204" pitchFamily="34" charset="0"/>
            </a:endParaRPr>
          </a:p>
          <a:p>
            <a:r>
              <a:rPr lang="fr-CA" dirty="0">
                <a:latin typeface="Arial" panose="020B0604020202020204" pitchFamily="34" charset="0"/>
                <a:cs typeface="Arial" panose="020B0604020202020204" pitchFamily="34" charset="0"/>
              </a:rPr>
              <a:t>Requérant respecte les règlements provinciaux en matière de protection des ouvrages de prélèvement d’eau souterraine</a:t>
            </a:r>
          </a:p>
          <a:p>
            <a:endParaRPr lang="fr-CA" dirty="0"/>
          </a:p>
        </p:txBody>
      </p:sp>
    </p:spTree>
    <p:extLst>
      <p:ext uri="{BB962C8B-B14F-4D97-AF65-F5344CB8AC3E}">
        <p14:creationId xmlns:p14="http://schemas.microsoft.com/office/powerpoint/2010/main" val="731807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ZoneTexte 16">
            <a:extLst>
              <a:ext uri="{FF2B5EF4-FFF2-40B4-BE49-F238E27FC236}">
                <a16:creationId xmlns:a16="http://schemas.microsoft.com/office/drawing/2014/main" id="{D247486A-AB2A-49C0-9736-5B0534F9B93B}"/>
              </a:ext>
            </a:extLst>
          </p:cNvPr>
          <p:cNvSpPr txBox="1"/>
          <p:nvPr>
            <p:custDataLst>
              <p:tags r:id="rId1"/>
            </p:custDataLst>
          </p:nvPr>
        </p:nvSpPr>
        <p:spPr>
          <a:xfrm>
            <a:off x="694044" y="409303"/>
            <a:ext cx="9756242" cy="800219"/>
          </a:xfrm>
          <a:prstGeom prst="rect">
            <a:avLst/>
          </a:prstGeom>
          <a:noFill/>
        </p:spPr>
        <p:txBody>
          <a:bodyPr wrap="square" rtlCol="0">
            <a:spAutoFit/>
          </a:bodyPr>
          <a:lstStyle/>
          <a:p>
            <a:r>
              <a:rPr lang="fr-CA" sz="2800" b="1" dirty="0">
                <a:solidFill>
                  <a:srgbClr val="00B0F0"/>
                </a:solidFill>
                <a:latin typeface="Arial" panose="020B0604020202020204" pitchFamily="34" charset="0"/>
                <a:cs typeface="Arial" panose="020B0604020202020204" pitchFamily="34" charset="0"/>
              </a:rPr>
              <a:t>SUPERFICIE VISÉE</a:t>
            </a:r>
          </a:p>
          <a:p>
            <a:endParaRPr lang="fr-CA" dirty="0"/>
          </a:p>
        </p:txBody>
      </p:sp>
      <p:pic>
        <p:nvPicPr>
          <p:cNvPr id="4" name="Image 3">
            <a:extLst>
              <a:ext uri="{FF2B5EF4-FFF2-40B4-BE49-F238E27FC236}">
                <a16:creationId xmlns:a16="http://schemas.microsoft.com/office/drawing/2014/main" id="{0FF65CA1-48E3-6E12-11C0-D5F950FFB71A}"/>
              </a:ext>
            </a:extLst>
          </p:cNvPr>
          <p:cNvPicPr>
            <a:picLocks noChangeAspect="1"/>
          </p:cNvPicPr>
          <p:nvPr/>
        </p:nvPicPr>
        <p:blipFill>
          <a:blip r:embed="rId3"/>
          <a:stretch>
            <a:fillRect/>
          </a:stretch>
        </p:blipFill>
        <p:spPr>
          <a:xfrm>
            <a:off x="2999694" y="1114696"/>
            <a:ext cx="5421941" cy="5506539"/>
          </a:xfrm>
          <a:prstGeom prst="rect">
            <a:avLst/>
          </a:prstGeom>
        </p:spPr>
      </p:pic>
    </p:spTree>
    <p:extLst>
      <p:ext uri="{BB962C8B-B14F-4D97-AF65-F5344CB8AC3E}">
        <p14:creationId xmlns:p14="http://schemas.microsoft.com/office/powerpoint/2010/main" val="977398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E5F6903-95AB-46F2-8438-55D3074D36AD}"/>
              </a:ext>
            </a:extLst>
          </p:cNvPr>
          <p:cNvSpPr/>
          <p:nvPr>
            <p:custDataLst>
              <p:tags r:id="rId1"/>
            </p:custDataLst>
          </p:nvPr>
        </p:nvSpPr>
        <p:spPr>
          <a:xfrm>
            <a:off x="0" y="0"/>
            <a:ext cx="2611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 name="ZoneTexte 2">
            <a:extLst>
              <a:ext uri="{FF2B5EF4-FFF2-40B4-BE49-F238E27FC236}">
                <a16:creationId xmlns:a16="http://schemas.microsoft.com/office/drawing/2014/main" id="{FD6178AE-FBFD-41A7-89E9-8EB0956602AC}"/>
              </a:ext>
            </a:extLst>
          </p:cNvPr>
          <p:cNvSpPr txBox="1"/>
          <p:nvPr>
            <p:custDataLst>
              <p:tags r:id="rId2"/>
            </p:custDataLst>
          </p:nvPr>
        </p:nvSpPr>
        <p:spPr>
          <a:xfrm>
            <a:off x="2608640" y="2227431"/>
            <a:ext cx="9583360" cy="1815882"/>
          </a:xfrm>
          <a:prstGeom prst="rect">
            <a:avLst/>
          </a:prstGeom>
          <a:noFill/>
        </p:spPr>
        <p:txBody>
          <a:bodyPr wrap="square" rtlCol="0">
            <a:spAutoFit/>
          </a:bodyPr>
          <a:lstStyle/>
          <a:p>
            <a:pPr algn="ctr"/>
            <a:r>
              <a:rPr lang="fr-CA" sz="4800" b="1" dirty="0">
                <a:solidFill>
                  <a:schemeClr val="accent1"/>
                </a:solidFill>
                <a:latin typeface="Arial" panose="020B0604020202020204" pitchFamily="34" charset="0"/>
                <a:cs typeface="Arial" panose="020B0604020202020204" pitchFamily="34" charset="0"/>
              </a:rPr>
              <a:t>OBJECTIFS ET CRITÈRES </a:t>
            </a:r>
            <a:r>
              <a:rPr lang="fr-CA" sz="3200" b="1" dirty="0">
                <a:solidFill>
                  <a:schemeClr val="accent1"/>
                </a:solidFill>
                <a:latin typeface="Arial" panose="020B0604020202020204" pitchFamily="34" charset="0"/>
                <a:cs typeface="Arial" panose="020B0604020202020204" pitchFamily="34" charset="0"/>
              </a:rPr>
              <a:t>RÈGLEMENT SUR LES USAGES CONDITIONNELS</a:t>
            </a:r>
          </a:p>
        </p:txBody>
      </p:sp>
      <p:grpSp>
        <p:nvGrpSpPr>
          <p:cNvPr id="14" name="Groupe 13">
            <a:extLst>
              <a:ext uri="{FF2B5EF4-FFF2-40B4-BE49-F238E27FC236}">
                <a16:creationId xmlns:a16="http://schemas.microsoft.com/office/drawing/2014/main" id="{329CF7C5-23DF-4A43-980C-E996D95A3B1A}"/>
              </a:ext>
            </a:extLst>
          </p:cNvPr>
          <p:cNvGrpSpPr/>
          <p:nvPr>
            <p:custDataLst>
              <p:tags r:id="rId3"/>
            </p:custDataLst>
          </p:nvPr>
        </p:nvGrpSpPr>
        <p:grpSpPr>
          <a:xfrm>
            <a:off x="477333" y="2544566"/>
            <a:ext cx="2274280" cy="1768867"/>
            <a:chOff x="4121833" y="3329396"/>
            <a:chExt cx="2274280" cy="1768867"/>
          </a:xfrm>
        </p:grpSpPr>
        <p:sp>
          <p:nvSpPr>
            <p:cNvPr id="9" name="ZoneTexte 8">
              <a:extLst>
                <a:ext uri="{FF2B5EF4-FFF2-40B4-BE49-F238E27FC236}">
                  <a16:creationId xmlns:a16="http://schemas.microsoft.com/office/drawing/2014/main" id="{8576DAB3-F7BA-4AED-B126-546764A6F54A}"/>
                </a:ext>
              </a:extLst>
            </p:cNvPr>
            <p:cNvSpPr txBox="1"/>
            <p:nvPr/>
          </p:nvSpPr>
          <p:spPr>
            <a:xfrm>
              <a:off x="4300027" y="3568055"/>
              <a:ext cx="2096086" cy="1323439"/>
            </a:xfrm>
            <a:prstGeom prst="rect">
              <a:avLst/>
            </a:prstGeom>
            <a:noFill/>
            <a:ln>
              <a:noFill/>
            </a:ln>
          </p:spPr>
          <p:txBody>
            <a:bodyPr wrap="square" rtlCol="0">
              <a:spAutoFit/>
            </a:bodyPr>
            <a:lstStyle/>
            <a:p>
              <a:r>
                <a:rPr lang="fr-CA" sz="8000" b="1" dirty="0">
                  <a:solidFill>
                    <a:schemeClr val="bg1"/>
                  </a:solidFill>
                  <a:latin typeface="Arial" panose="020B0604020202020204" pitchFamily="34" charset="0"/>
                  <a:cs typeface="Arial" panose="020B0604020202020204" pitchFamily="34" charset="0"/>
                </a:rPr>
                <a:t>04</a:t>
              </a:r>
            </a:p>
          </p:txBody>
        </p:sp>
        <p:grpSp>
          <p:nvGrpSpPr>
            <p:cNvPr id="13" name="Groupe 12">
              <a:extLst>
                <a:ext uri="{FF2B5EF4-FFF2-40B4-BE49-F238E27FC236}">
                  <a16:creationId xmlns:a16="http://schemas.microsoft.com/office/drawing/2014/main" id="{B8F02696-2D53-4195-AEAD-F2B3437E186F}"/>
                </a:ext>
              </a:extLst>
            </p:cNvPr>
            <p:cNvGrpSpPr/>
            <p:nvPr/>
          </p:nvGrpSpPr>
          <p:grpSpPr>
            <a:xfrm>
              <a:off x="4121833" y="3329396"/>
              <a:ext cx="1772530" cy="1768867"/>
              <a:chOff x="6414867" y="3225163"/>
              <a:chExt cx="1772530" cy="1768867"/>
            </a:xfrm>
          </p:grpSpPr>
          <p:sp>
            <p:nvSpPr>
              <p:cNvPr id="10" name="Ellipse 9">
                <a:extLst>
                  <a:ext uri="{FF2B5EF4-FFF2-40B4-BE49-F238E27FC236}">
                    <a16:creationId xmlns:a16="http://schemas.microsoft.com/office/drawing/2014/main" id="{A9AF3039-5192-4619-8C54-AFD4438BCEEA}"/>
                  </a:ext>
                </a:extLst>
              </p:cNvPr>
              <p:cNvSpPr/>
              <p:nvPr/>
            </p:nvSpPr>
            <p:spPr>
              <a:xfrm>
                <a:off x="6414868" y="3319975"/>
                <a:ext cx="1674055" cy="167405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Ellipse 10">
                <a:extLst>
                  <a:ext uri="{FF2B5EF4-FFF2-40B4-BE49-F238E27FC236}">
                    <a16:creationId xmlns:a16="http://schemas.microsoft.com/office/drawing/2014/main" id="{89678EB1-3C96-4E93-A52A-21128B4B5797}"/>
                  </a:ext>
                </a:extLst>
              </p:cNvPr>
              <p:cNvSpPr/>
              <p:nvPr/>
            </p:nvSpPr>
            <p:spPr>
              <a:xfrm>
                <a:off x="6513342" y="3288515"/>
                <a:ext cx="1674055" cy="167405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Ellipse 11">
                <a:extLst>
                  <a:ext uri="{FF2B5EF4-FFF2-40B4-BE49-F238E27FC236}">
                    <a16:creationId xmlns:a16="http://schemas.microsoft.com/office/drawing/2014/main" id="{53EF5A90-1B84-4E2B-B44F-82BCE2AF2D8E}"/>
                  </a:ext>
                </a:extLst>
              </p:cNvPr>
              <p:cNvSpPr/>
              <p:nvPr/>
            </p:nvSpPr>
            <p:spPr>
              <a:xfrm>
                <a:off x="6414867" y="3225163"/>
                <a:ext cx="1674055" cy="167405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spTree>
    <p:extLst>
      <p:ext uri="{BB962C8B-B14F-4D97-AF65-F5344CB8AC3E}">
        <p14:creationId xmlns:p14="http://schemas.microsoft.com/office/powerpoint/2010/main" val="1355853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E742154C-EB5F-473B-AC9C-CDA5CF031796}"/>
              </a:ext>
            </a:extLst>
          </p:cNvPr>
          <p:cNvSpPr txBox="1"/>
          <p:nvPr>
            <p:custDataLst>
              <p:tags r:id="rId1"/>
            </p:custDataLst>
          </p:nvPr>
        </p:nvSpPr>
        <p:spPr>
          <a:xfrm>
            <a:off x="1117600" y="466650"/>
            <a:ext cx="9956800" cy="5924699"/>
          </a:xfrm>
          <a:prstGeom prst="rect">
            <a:avLst/>
          </a:prstGeom>
          <a:noFill/>
        </p:spPr>
        <p:txBody>
          <a:bodyPr wrap="square" rtlCol="0">
            <a:spAutoFit/>
          </a:bodyPr>
          <a:lstStyle/>
          <a:p>
            <a:r>
              <a:rPr lang="fr-CA" sz="2800" b="1" dirty="0">
                <a:solidFill>
                  <a:srgbClr val="00B0F0"/>
                </a:solidFill>
                <a:latin typeface="Arial" panose="020B0604020202020204" pitchFamily="34" charset="0"/>
                <a:cs typeface="Arial" panose="020B0604020202020204" pitchFamily="34" charset="0"/>
              </a:rPr>
              <a:t>OBJECTIFS GÉNÉRAUX </a:t>
            </a:r>
          </a:p>
          <a:p>
            <a:endParaRPr lang="fr-CA" dirty="0"/>
          </a:p>
          <a:p>
            <a:pPr algn="l"/>
            <a:endParaRPr lang="fr-CA" sz="1800" b="0" i="0" u="none" strike="noStrike" baseline="0" dirty="0">
              <a:solidFill>
                <a:srgbClr val="000000"/>
              </a:solidFill>
              <a:latin typeface="Arial" panose="020B0604020202020204" pitchFamily="34" charset="0"/>
            </a:endParaRPr>
          </a:p>
          <a:p>
            <a:pPr marL="285750" indent="-285750">
              <a:lnSpc>
                <a:spcPct val="150000"/>
              </a:lnSpc>
              <a:buFont typeface="Arial" panose="020B0604020202020204" pitchFamily="34" charset="0"/>
              <a:buChar char="•"/>
            </a:pPr>
            <a:r>
              <a:rPr lang="fr-CA" sz="1800" b="0" i="0" u="none" strike="noStrike" baseline="0" dirty="0">
                <a:solidFill>
                  <a:srgbClr val="000000"/>
                </a:solidFill>
                <a:latin typeface="Arial" panose="020B0604020202020204" pitchFamily="34" charset="0"/>
                <a:cs typeface="Arial" panose="020B0604020202020204" pitchFamily="34" charset="0"/>
              </a:rPr>
              <a:t>Assurer la vocation agricole à long terme de ces territoires en limitant l'implantation d'activités non agricoles; </a:t>
            </a:r>
          </a:p>
          <a:p>
            <a:pPr marL="285750" indent="-285750">
              <a:lnSpc>
                <a:spcPct val="150000"/>
              </a:lnSpc>
              <a:buFont typeface="Arial" panose="020B0604020202020204" pitchFamily="34" charset="0"/>
              <a:buChar char="•"/>
            </a:pPr>
            <a:r>
              <a:rPr lang="fr-CA" sz="1800" b="0" i="0" u="none" strike="noStrike" baseline="0" dirty="0">
                <a:solidFill>
                  <a:srgbClr val="000000"/>
                </a:solidFill>
                <a:latin typeface="Arial" panose="020B0604020202020204" pitchFamily="34" charset="0"/>
                <a:cs typeface="Arial" panose="020B0604020202020204" pitchFamily="34" charset="0"/>
              </a:rPr>
              <a:t>Limiter le reboisement des terres agricoles aux secteurs sans potentiel agricole; </a:t>
            </a:r>
          </a:p>
          <a:p>
            <a:pPr marL="285750" indent="-285750">
              <a:lnSpc>
                <a:spcPct val="150000"/>
              </a:lnSpc>
              <a:buFont typeface="Arial" panose="020B0604020202020204" pitchFamily="34" charset="0"/>
              <a:buChar char="•"/>
            </a:pPr>
            <a:r>
              <a:rPr lang="fr-CA" sz="1800" b="0" i="0" u="none" strike="noStrike" baseline="0" dirty="0">
                <a:solidFill>
                  <a:srgbClr val="000000"/>
                </a:solidFill>
                <a:latin typeface="Arial" panose="020B0604020202020204" pitchFamily="34" charset="0"/>
                <a:cs typeface="Arial" panose="020B0604020202020204" pitchFamily="34" charset="0"/>
              </a:rPr>
              <a:t>Encadrer les activités forestières de manière à préserver le potentiel acéricole; </a:t>
            </a:r>
          </a:p>
          <a:p>
            <a:pPr marL="285750" indent="-285750">
              <a:lnSpc>
                <a:spcPct val="150000"/>
              </a:lnSpc>
              <a:buFont typeface="Arial" panose="020B0604020202020204" pitchFamily="34" charset="0"/>
              <a:buChar char="•"/>
            </a:pPr>
            <a:r>
              <a:rPr lang="fr-CA" sz="1800" b="0" i="0" u="none" strike="noStrike" baseline="0" dirty="0">
                <a:solidFill>
                  <a:srgbClr val="000000"/>
                </a:solidFill>
                <a:latin typeface="Arial" panose="020B0604020202020204" pitchFamily="34" charset="0"/>
                <a:cs typeface="Arial" panose="020B0604020202020204" pitchFamily="34" charset="0"/>
              </a:rPr>
              <a:t>Maintenir une qualité de paysages propice à la pratique d'activités touristiques; </a:t>
            </a:r>
          </a:p>
          <a:p>
            <a:pPr marL="285750" indent="-285750">
              <a:lnSpc>
                <a:spcPct val="150000"/>
              </a:lnSpc>
              <a:buFont typeface="Arial" panose="020B0604020202020204" pitchFamily="34" charset="0"/>
              <a:buChar char="•"/>
            </a:pPr>
            <a:r>
              <a:rPr lang="fr-CA" sz="1800" b="0" i="0" u="none" strike="noStrike" baseline="0" dirty="0">
                <a:solidFill>
                  <a:srgbClr val="000000"/>
                </a:solidFill>
                <a:latin typeface="Arial" panose="020B0604020202020204" pitchFamily="34" charset="0"/>
                <a:cs typeface="Arial" panose="020B0604020202020204" pitchFamily="34" charset="0"/>
              </a:rPr>
              <a:t>Favoriser la pratique d'usages complémentaires permettant de diversifier les revenus des exploitations agricoles; </a:t>
            </a:r>
          </a:p>
          <a:p>
            <a:pPr marL="285750" indent="-285750">
              <a:lnSpc>
                <a:spcPct val="150000"/>
              </a:lnSpc>
              <a:buFont typeface="Arial" panose="020B0604020202020204" pitchFamily="34" charset="0"/>
              <a:buChar char="•"/>
            </a:pPr>
            <a:r>
              <a:rPr lang="fr-CA" sz="1800" b="0" i="0" u="none" strike="noStrike" baseline="0" dirty="0">
                <a:solidFill>
                  <a:srgbClr val="000000"/>
                </a:solidFill>
                <a:latin typeface="Arial" panose="020B0604020202020204" pitchFamily="34" charset="0"/>
                <a:cs typeface="Arial" panose="020B0604020202020204" pitchFamily="34" charset="0"/>
              </a:rPr>
              <a:t>Permettre l'implantation de certaines activités non agricoles lorsque ces activités ne sont pas susceptibles de nuire à la pratique de l'agriculture et à son développement, d'induire des problèmes de cohabitation avec les activités agricoles ou lorsqu'il est démontré que les activités visées ne peuvent s'implanter ailleurs sur le territoire. </a:t>
            </a:r>
          </a:p>
          <a:p>
            <a:endParaRPr lang="fr-CA" dirty="0"/>
          </a:p>
        </p:txBody>
      </p:sp>
    </p:spTree>
    <p:extLst>
      <p:ext uri="{BB962C8B-B14F-4D97-AF65-F5344CB8AC3E}">
        <p14:creationId xmlns:p14="http://schemas.microsoft.com/office/powerpoint/2010/main" val="2730333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E742154C-EB5F-473B-AC9C-CDA5CF031796}"/>
              </a:ext>
            </a:extLst>
          </p:cNvPr>
          <p:cNvSpPr txBox="1"/>
          <p:nvPr>
            <p:custDataLst>
              <p:tags r:id="rId1"/>
            </p:custDataLst>
          </p:nvPr>
        </p:nvSpPr>
        <p:spPr>
          <a:xfrm>
            <a:off x="1117600" y="466650"/>
            <a:ext cx="9956800" cy="5509200"/>
          </a:xfrm>
          <a:prstGeom prst="rect">
            <a:avLst/>
          </a:prstGeom>
          <a:noFill/>
        </p:spPr>
        <p:txBody>
          <a:bodyPr wrap="square" rtlCol="0">
            <a:spAutoFit/>
          </a:bodyPr>
          <a:lstStyle/>
          <a:p>
            <a:r>
              <a:rPr lang="fr-CA" sz="2800" b="1" dirty="0">
                <a:solidFill>
                  <a:srgbClr val="00B0F0"/>
                </a:solidFill>
                <a:latin typeface="Arial" panose="020B0604020202020204" pitchFamily="34" charset="0"/>
                <a:cs typeface="Arial" panose="020B0604020202020204" pitchFamily="34" charset="0"/>
              </a:rPr>
              <a:t>CRITÈRES GÉNÉRAUX </a:t>
            </a:r>
          </a:p>
          <a:p>
            <a:endParaRPr lang="fr-CA" dirty="0"/>
          </a:p>
          <a:p>
            <a:pPr algn="l"/>
            <a:endParaRPr lang="fr-CA" sz="1800" b="0" i="0" u="none" strike="noStrike" baseline="0" dirty="0">
              <a:solidFill>
                <a:srgbClr val="000000"/>
              </a:solidFill>
              <a:latin typeface="Arial" panose="020B0604020202020204" pitchFamily="34" charset="0"/>
            </a:endParaRPr>
          </a:p>
          <a:p>
            <a:pPr algn="l"/>
            <a:endParaRPr lang="fr-CA" sz="1800" b="0" i="0" u="none" strike="noStrike" baseline="0" dirty="0">
              <a:solidFill>
                <a:srgbClr val="000000"/>
              </a:solidFill>
              <a:latin typeface="Calibri" panose="020F0502020204030204" pitchFamily="34" charset="0"/>
            </a:endParaRPr>
          </a:p>
          <a:p>
            <a:r>
              <a:rPr lang="fr-CA" sz="1800" b="0" i="0" u="none" strike="noStrike" baseline="0" dirty="0">
                <a:solidFill>
                  <a:srgbClr val="000000"/>
                </a:solidFill>
                <a:latin typeface="Arial" panose="020B0604020202020204" pitchFamily="34" charset="0"/>
                <a:cs typeface="Arial" panose="020B0604020202020204" pitchFamily="34" charset="0"/>
              </a:rPr>
              <a:t>Les activités </a:t>
            </a:r>
            <a:r>
              <a:rPr lang="fr-CA" sz="1800" b="1" i="0" u="sng" strike="noStrike" baseline="0" dirty="0">
                <a:solidFill>
                  <a:srgbClr val="000000"/>
                </a:solidFill>
                <a:latin typeface="Arial" panose="020B0604020202020204" pitchFamily="34" charset="0"/>
                <a:cs typeface="Arial" panose="020B0604020202020204" pitchFamily="34" charset="0"/>
              </a:rPr>
              <a:t>d’exploitation minière</a:t>
            </a:r>
            <a:r>
              <a:rPr lang="fr-CA" sz="1800" b="1" i="0" strike="noStrike" baseline="0" dirty="0">
                <a:solidFill>
                  <a:srgbClr val="000000"/>
                </a:solidFill>
                <a:latin typeface="Arial" panose="020B0604020202020204" pitchFamily="34" charset="0"/>
                <a:cs typeface="Arial" panose="020B0604020202020204" pitchFamily="34" charset="0"/>
              </a:rPr>
              <a:t> </a:t>
            </a:r>
            <a:r>
              <a:rPr lang="fr-CA" sz="1800" b="0" i="0" u="none" strike="noStrike" baseline="0" dirty="0">
                <a:solidFill>
                  <a:srgbClr val="000000"/>
                </a:solidFill>
                <a:latin typeface="Arial" panose="020B0604020202020204" pitchFamily="34" charset="0"/>
                <a:cs typeface="Arial" panose="020B0604020202020204" pitchFamily="34" charset="0"/>
              </a:rPr>
              <a:t>peuvent être autorisées aux conditions suivantes: </a:t>
            </a:r>
          </a:p>
          <a:p>
            <a:endParaRPr lang="fr-CA" sz="1800" b="0" i="0" u="none" strike="noStrike" baseline="0"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CA" sz="1800" b="0" i="0" u="none" strike="noStrike" baseline="0" dirty="0">
                <a:solidFill>
                  <a:srgbClr val="000000"/>
                </a:solidFill>
                <a:latin typeface="Arial" panose="020B0604020202020204" pitchFamily="34" charset="0"/>
                <a:cs typeface="Arial" panose="020B0604020202020204" pitchFamily="34" charset="0"/>
              </a:rPr>
              <a:t>Le secteur où ces activités sont permises n’est pas utilisé à des fins agricoles et l’agriculture ne doit pas y bénéficier de possibilité de développement à court, moyen et long terme;</a:t>
            </a:r>
          </a:p>
          <a:p>
            <a:pPr marL="285750" indent="-285750">
              <a:lnSpc>
                <a:spcPct val="150000"/>
              </a:lnSpc>
              <a:buFont typeface="Arial" panose="020B0604020202020204" pitchFamily="34" charset="0"/>
              <a:buChar char="•"/>
            </a:pPr>
            <a:endParaRPr lang="fr-CA" dirty="0">
              <a:solidFill>
                <a:srgbClr val="000000"/>
              </a:solidFill>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fr-CA" sz="1800" b="0" i="0" u="none" strike="noStrike" baseline="0" dirty="0">
                <a:solidFill>
                  <a:srgbClr val="C00000"/>
                </a:solidFill>
                <a:latin typeface="Arial" panose="020B0604020202020204" pitchFamily="34" charset="0"/>
                <a:cs typeface="Arial" panose="020B0604020202020204" pitchFamily="34" charset="0"/>
              </a:rPr>
              <a:t>Justification du requérant par rapport au projet : </a:t>
            </a:r>
          </a:p>
          <a:p>
            <a:pPr algn="l"/>
            <a:endParaRPr lang="fr-CA" sz="1800" b="0" i="0" u="none" strike="noStrike" baseline="0" dirty="0">
              <a:solidFill>
                <a:srgbClr val="000000"/>
              </a:solidFill>
              <a:latin typeface="Arial" panose="020B0604020202020204" pitchFamily="34" charset="0"/>
            </a:endParaRPr>
          </a:p>
          <a:p>
            <a:r>
              <a:rPr lang="fr-CA" b="0" i="1" u="none" strike="noStrike" baseline="0" dirty="0">
                <a:solidFill>
                  <a:srgbClr val="000000"/>
                </a:solidFill>
                <a:latin typeface="Arial" panose="020B0604020202020204" pitchFamily="34" charset="0"/>
              </a:rPr>
              <a:t>Le projet permettra d’améliorer la topographie de cette parcelle pour l’agriculture. Le lot visé est majoritairement cultivé et le restera tout au long de l’exploitation de la sablière. Les superficies exploitées seront remises en culture lorsque les prélèvements de sable seront terminés. </a:t>
            </a:r>
            <a:endParaRPr lang="fr-CA" i="1" dirty="0">
              <a:solidFill>
                <a:srgbClr val="000000"/>
              </a:solidFill>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endParaRPr lang="fr-CA" sz="1800" b="0" i="0" u="none" strike="noStrike" baseline="0" dirty="0">
              <a:solidFill>
                <a:srgbClr val="000000"/>
              </a:solidFill>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endParaRPr lang="fr-CA" sz="1800" b="0" i="0" u="none" strike="noStrike" baseline="0" dirty="0">
              <a:solidFill>
                <a:srgbClr val="000000"/>
              </a:solidFill>
              <a:latin typeface="Arial" panose="020B0604020202020204" pitchFamily="34" charset="0"/>
              <a:cs typeface="Arial" panose="020B0604020202020204" pitchFamily="34" charset="0"/>
            </a:endParaRPr>
          </a:p>
          <a:p>
            <a:endParaRPr lang="fr-CA" dirty="0"/>
          </a:p>
        </p:txBody>
      </p:sp>
    </p:spTree>
    <p:extLst>
      <p:ext uri="{BB962C8B-B14F-4D97-AF65-F5344CB8AC3E}">
        <p14:creationId xmlns:p14="http://schemas.microsoft.com/office/powerpoint/2010/main" val="3384440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E742154C-EB5F-473B-AC9C-CDA5CF031796}"/>
              </a:ext>
            </a:extLst>
          </p:cNvPr>
          <p:cNvSpPr txBox="1"/>
          <p:nvPr>
            <p:custDataLst>
              <p:tags r:id="rId1"/>
            </p:custDataLst>
          </p:nvPr>
        </p:nvSpPr>
        <p:spPr>
          <a:xfrm>
            <a:off x="1117600" y="466650"/>
            <a:ext cx="9956800" cy="4955203"/>
          </a:xfrm>
          <a:prstGeom prst="rect">
            <a:avLst/>
          </a:prstGeom>
          <a:noFill/>
        </p:spPr>
        <p:txBody>
          <a:bodyPr wrap="square" rtlCol="0">
            <a:spAutoFit/>
          </a:bodyPr>
          <a:lstStyle/>
          <a:p>
            <a:r>
              <a:rPr lang="fr-CA" sz="2800" b="1" dirty="0">
                <a:solidFill>
                  <a:srgbClr val="00B0F0"/>
                </a:solidFill>
                <a:latin typeface="Arial" panose="020B0604020202020204" pitchFamily="34" charset="0"/>
                <a:cs typeface="Arial" panose="020B0604020202020204" pitchFamily="34" charset="0"/>
              </a:rPr>
              <a:t>CRITÈRES GÉNÉRAUX </a:t>
            </a:r>
          </a:p>
          <a:p>
            <a:endParaRPr lang="fr-CA" dirty="0"/>
          </a:p>
          <a:p>
            <a:pPr algn="l"/>
            <a:endParaRPr lang="fr-CA" sz="1800" b="0" i="0" u="none" strike="noStrike" baseline="0" dirty="0">
              <a:solidFill>
                <a:srgbClr val="000000"/>
              </a:solidFill>
              <a:latin typeface="Arial" panose="020B0604020202020204" pitchFamily="34" charset="0"/>
            </a:endParaRPr>
          </a:p>
          <a:p>
            <a:pPr algn="l"/>
            <a:endParaRPr lang="fr-CA" sz="1800" b="0" i="0" u="none" strike="noStrike" baseline="0" dirty="0">
              <a:solidFill>
                <a:srgbClr val="000000"/>
              </a:solidFill>
              <a:latin typeface="Calibri" panose="020F0502020204030204" pitchFamily="34" charset="0"/>
            </a:endParaRPr>
          </a:p>
          <a:p>
            <a:r>
              <a:rPr lang="fr-CA" sz="1800" b="0" i="0" u="none" strike="noStrike" baseline="0" dirty="0">
                <a:solidFill>
                  <a:srgbClr val="000000"/>
                </a:solidFill>
                <a:latin typeface="Arial" panose="020B0604020202020204" pitchFamily="34" charset="0"/>
                <a:cs typeface="Arial" panose="020B0604020202020204" pitchFamily="34" charset="0"/>
              </a:rPr>
              <a:t>Les activités </a:t>
            </a:r>
            <a:r>
              <a:rPr lang="fr-CA" sz="1800" b="1" i="0" u="sng" strike="noStrike" baseline="0" dirty="0">
                <a:solidFill>
                  <a:srgbClr val="000000"/>
                </a:solidFill>
                <a:latin typeface="Arial" panose="020B0604020202020204" pitchFamily="34" charset="0"/>
                <a:cs typeface="Arial" panose="020B0604020202020204" pitchFamily="34" charset="0"/>
              </a:rPr>
              <a:t>d’exploitation minière</a:t>
            </a:r>
            <a:r>
              <a:rPr lang="fr-CA" sz="1800" b="1" i="0" strike="noStrike" baseline="0" dirty="0">
                <a:solidFill>
                  <a:srgbClr val="000000"/>
                </a:solidFill>
                <a:latin typeface="Arial" panose="020B0604020202020204" pitchFamily="34" charset="0"/>
                <a:cs typeface="Arial" panose="020B0604020202020204" pitchFamily="34" charset="0"/>
              </a:rPr>
              <a:t> </a:t>
            </a:r>
            <a:r>
              <a:rPr lang="fr-CA" sz="1800" b="0" i="0" u="none" strike="noStrike" baseline="0" dirty="0">
                <a:solidFill>
                  <a:srgbClr val="000000"/>
                </a:solidFill>
                <a:latin typeface="Arial" panose="020B0604020202020204" pitchFamily="34" charset="0"/>
                <a:cs typeface="Arial" panose="020B0604020202020204" pitchFamily="34" charset="0"/>
              </a:rPr>
              <a:t>peuvent être autorisées aux conditions suivantes: </a:t>
            </a:r>
          </a:p>
          <a:p>
            <a:endParaRPr lang="fr-CA" sz="1800" b="0" i="0" u="none" strike="noStrike" baseline="0"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CA" sz="1800" b="0" i="0" u="none" strike="noStrike" baseline="0" dirty="0">
                <a:solidFill>
                  <a:srgbClr val="000000"/>
                </a:solidFill>
                <a:latin typeface="Arial" panose="020B0604020202020204" pitchFamily="34" charset="0"/>
                <a:cs typeface="Arial" panose="020B0604020202020204" pitchFamily="34" charset="0"/>
              </a:rPr>
              <a:t>Les activités permises ne doivent pas occasionner de contraintes significatives à la pratique de l’agriculture</a:t>
            </a:r>
          </a:p>
          <a:p>
            <a:pPr>
              <a:lnSpc>
                <a:spcPct val="150000"/>
              </a:lnSpc>
            </a:pPr>
            <a:endParaRPr lang="fr-CA" dirty="0">
              <a:solidFill>
                <a:srgbClr val="000000"/>
              </a:solidFill>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fr-CA" sz="1800" b="0" i="0" u="none" strike="noStrike" baseline="0" dirty="0">
                <a:solidFill>
                  <a:srgbClr val="C00000"/>
                </a:solidFill>
                <a:latin typeface="Arial" panose="020B0604020202020204" pitchFamily="34" charset="0"/>
                <a:cs typeface="Arial" panose="020B0604020202020204" pitchFamily="34" charset="0"/>
              </a:rPr>
              <a:t>Justification du requérant par rapport au projet : </a:t>
            </a:r>
          </a:p>
          <a:p>
            <a:pPr>
              <a:lnSpc>
                <a:spcPct val="150000"/>
              </a:lnSpc>
            </a:pPr>
            <a:endParaRPr lang="fr-CA" sz="1800" b="0" i="1" u="none" strike="noStrike" baseline="0" dirty="0">
              <a:solidFill>
                <a:srgbClr val="000000"/>
              </a:solidFill>
              <a:latin typeface="Arial" panose="020B0604020202020204" pitchFamily="34" charset="0"/>
            </a:endParaRPr>
          </a:p>
          <a:p>
            <a:r>
              <a:rPr lang="fr-CA" sz="1800" b="0" i="1" u="none" strike="noStrike" baseline="0" dirty="0">
                <a:solidFill>
                  <a:srgbClr val="000000"/>
                </a:solidFill>
                <a:latin typeface="Arial" panose="020B0604020202020204" pitchFamily="34" charset="0"/>
              </a:rPr>
              <a:t>Le projet entrainera uniquement une perte temporaire de superficie cultivable durant l’exploitation de la sablière. </a:t>
            </a:r>
            <a:endParaRPr lang="fr-CA" sz="1800" b="0" i="1" u="none" strike="noStrike" baseline="0" dirty="0">
              <a:solidFill>
                <a:srgbClr val="000000"/>
              </a:solidFill>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endParaRPr lang="fr-CA" sz="1800" b="0" i="0" u="none" strike="noStrike" baseline="0" dirty="0">
              <a:solidFill>
                <a:srgbClr val="000000"/>
              </a:solidFill>
              <a:latin typeface="Arial" panose="020B0604020202020204" pitchFamily="34" charset="0"/>
              <a:cs typeface="Arial" panose="020B0604020202020204" pitchFamily="34" charset="0"/>
            </a:endParaRPr>
          </a:p>
          <a:p>
            <a:endParaRPr lang="fr-CA" dirty="0"/>
          </a:p>
        </p:txBody>
      </p:sp>
    </p:spTree>
    <p:extLst>
      <p:ext uri="{BB962C8B-B14F-4D97-AF65-F5344CB8AC3E}">
        <p14:creationId xmlns:p14="http://schemas.microsoft.com/office/powerpoint/2010/main" val="4021495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E742154C-EB5F-473B-AC9C-CDA5CF031796}"/>
              </a:ext>
            </a:extLst>
          </p:cNvPr>
          <p:cNvSpPr txBox="1"/>
          <p:nvPr>
            <p:custDataLst>
              <p:tags r:id="rId1"/>
            </p:custDataLst>
          </p:nvPr>
        </p:nvSpPr>
        <p:spPr>
          <a:xfrm>
            <a:off x="1117600" y="466650"/>
            <a:ext cx="9956800" cy="6617196"/>
          </a:xfrm>
          <a:prstGeom prst="rect">
            <a:avLst/>
          </a:prstGeom>
          <a:noFill/>
        </p:spPr>
        <p:txBody>
          <a:bodyPr wrap="square" rtlCol="0">
            <a:spAutoFit/>
          </a:bodyPr>
          <a:lstStyle/>
          <a:p>
            <a:r>
              <a:rPr lang="fr-CA" sz="2800" b="1" dirty="0">
                <a:solidFill>
                  <a:srgbClr val="00B0F0"/>
                </a:solidFill>
                <a:latin typeface="Arial" panose="020B0604020202020204" pitchFamily="34" charset="0"/>
                <a:cs typeface="Arial" panose="020B0604020202020204" pitchFamily="34" charset="0"/>
              </a:rPr>
              <a:t>CRITÈRES GÉNÉRAUX </a:t>
            </a:r>
          </a:p>
          <a:p>
            <a:endParaRPr lang="fr-CA" dirty="0"/>
          </a:p>
          <a:p>
            <a:pPr algn="l"/>
            <a:endParaRPr lang="fr-CA" sz="1800" b="0" i="0" u="none" strike="noStrike" baseline="0" dirty="0">
              <a:solidFill>
                <a:srgbClr val="000000"/>
              </a:solidFill>
              <a:latin typeface="Arial" panose="020B0604020202020204" pitchFamily="34" charset="0"/>
            </a:endParaRPr>
          </a:p>
          <a:p>
            <a:pPr algn="l"/>
            <a:endParaRPr lang="fr-CA" sz="1800" b="0" i="0" u="none" strike="noStrike" baseline="0" dirty="0">
              <a:solidFill>
                <a:srgbClr val="000000"/>
              </a:solidFill>
              <a:latin typeface="Calibri" panose="020F0502020204030204" pitchFamily="34" charset="0"/>
            </a:endParaRPr>
          </a:p>
          <a:p>
            <a:r>
              <a:rPr lang="fr-CA" sz="1800" b="0" i="0" u="none" strike="noStrike" baseline="0" dirty="0">
                <a:solidFill>
                  <a:srgbClr val="000000"/>
                </a:solidFill>
                <a:latin typeface="Arial" panose="020B0604020202020204" pitchFamily="34" charset="0"/>
                <a:cs typeface="Arial" panose="020B0604020202020204" pitchFamily="34" charset="0"/>
              </a:rPr>
              <a:t>Les activités </a:t>
            </a:r>
            <a:r>
              <a:rPr lang="fr-CA" sz="1800" b="1" i="0" u="sng" strike="noStrike" baseline="0" dirty="0">
                <a:solidFill>
                  <a:srgbClr val="000000"/>
                </a:solidFill>
                <a:latin typeface="Arial" panose="020B0604020202020204" pitchFamily="34" charset="0"/>
                <a:cs typeface="Arial" panose="020B0604020202020204" pitchFamily="34" charset="0"/>
              </a:rPr>
              <a:t>d’exploitation minière</a:t>
            </a:r>
            <a:r>
              <a:rPr lang="fr-CA" sz="1800" b="1" i="0" strike="noStrike" baseline="0" dirty="0">
                <a:solidFill>
                  <a:srgbClr val="000000"/>
                </a:solidFill>
                <a:latin typeface="Arial" panose="020B0604020202020204" pitchFamily="34" charset="0"/>
                <a:cs typeface="Arial" panose="020B0604020202020204" pitchFamily="34" charset="0"/>
              </a:rPr>
              <a:t> </a:t>
            </a:r>
            <a:r>
              <a:rPr lang="fr-CA" sz="1800" b="0" i="0" u="none" strike="noStrike" baseline="0" dirty="0">
                <a:solidFill>
                  <a:srgbClr val="000000"/>
                </a:solidFill>
                <a:latin typeface="Arial" panose="020B0604020202020204" pitchFamily="34" charset="0"/>
                <a:cs typeface="Arial" panose="020B0604020202020204" pitchFamily="34" charset="0"/>
              </a:rPr>
              <a:t>peuvent être autorisées aux conditions suivantes: </a:t>
            </a:r>
          </a:p>
          <a:p>
            <a:endParaRPr lang="fr-CA" sz="1800" b="0" i="0" u="none" strike="noStrike" baseline="0" dirty="0">
              <a:solidFill>
                <a:srgbClr val="000000"/>
              </a:solidFill>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fr-CA" sz="1800" b="0" i="0" u="none" strike="noStrike" baseline="0" dirty="0">
                <a:solidFill>
                  <a:srgbClr val="000000"/>
                </a:solidFill>
                <a:latin typeface="Arial" panose="020B0604020202020204" pitchFamily="34" charset="0"/>
                <a:cs typeface="Arial" panose="020B0604020202020204" pitchFamily="34" charset="0"/>
              </a:rPr>
              <a:t>Le potentiel des sols d’après l’inventaire des Terres du Canada (ARDA) est supérieur à la classe 3. Cela n’a pas pour effet d’empêcher l’extraction des sols en vue d’aménager le terrain pour améliorer la culture des sols</a:t>
            </a:r>
          </a:p>
          <a:p>
            <a:pPr>
              <a:lnSpc>
                <a:spcPct val="150000"/>
              </a:lnSpc>
            </a:pPr>
            <a:endParaRPr lang="fr-CA" sz="1800" b="0" i="0" u="none" strike="noStrike" baseline="0" dirty="0">
              <a:solidFill>
                <a:srgbClr val="000000"/>
              </a:solidFill>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fr-CA" sz="1800" b="0" i="0" u="none" strike="noStrike" baseline="0" dirty="0">
                <a:solidFill>
                  <a:srgbClr val="C00000"/>
                </a:solidFill>
                <a:latin typeface="Arial" panose="020B0604020202020204" pitchFamily="34" charset="0"/>
                <a:cs typeface="Arial" panose="020B0604020202020204" pitchFamily="34" charset="0"/>
              </a:rPr>
              <a:t>Justification du requérant par rapport au projet : </a:t>
            </a:r>
          </a:p>
          <a:p>
            <a:pPr>
              <a:lnSpc>
                <a:spcPct val="150000"/>
              </a:lnSpc>
            </a:pPr>
            <a:endParaRPr lang="fr-CA" dirty="0">
              <a:solidFill>
                <a:srgbClr val="000000"/>
              </a:solidFill>
              <a:latin typeface="Arial" panose="020B0604020202020204" pitchFamily="34" charset="0"/>
              <a:cs typeface="Arial" panose="020B0604020202020204" pitchFamily="34" charset="0"/>
            </a:endParaRPr>
          </a:p>
          <a:p>
            <a:r>
              <a:rPr lang="fr-CA" sz="1800" b="0" i="1" u="none" strike="noStrike" baseline="0" dirty="0">
                <a:solidFill>
                  <a:srgbClr val="000000"/>
                </a:solidFill>
                <a:latin typeface="Arial" panose="020B0604020202020204" pitchFamily="34" charset="0"/>
              </a:rPr>
              <a:t>Le terrain visé est situé dans une zone de classe 3-6T et 5-4TR d'après l'Inventaire des Terres du Canada, c’est-à-dire un secteur où l’on retrouve 60 % des sols de classe 3-T et 40 % des sols de classe 5-TR. Le projet vise à améliorer la topographie de la parcelle en vue d’y améliorer les conditions de culture. </a:t>
            </a:r>
            <a:endParaRPr lang="fr-CA" i="1" dirty="0">
              <a:solidFill>
                <a:srgbClr val="000000"/>
              </a:solidFill>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endParaRPr lang="fr-CA" sz="1800" b="0" i="0" u="none" strike="noStrike" baseline="0" dirty="0">
              <a:solidFill>
                <a:srgbClr val="000000"/>
              </a:solidFill>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endParaRPr lang="fr-CA" sz="1800" b="0" i="0" u="none" strike="noStrike" baseline="0" dirty="0">
              <a:solidFill>
                <a:srgbClr val="000000"/>
              </a:solidFill>
              <a:latin typeface="Arial" panose="020B0604020202020204" pitchFamily="34" charset="0"/>
              <a:cs typeface="Arial" panose="020B0604020202020204" pitchFamily="34" charset="0"/>
            </a:endParaRPr>
          </a:p>
          <a:p>
            <a:endParaRPr lang="fr-CA" dirty="0"/>
          </a:p>
        </p:txBody>
      </p:sp>
    </p:spTree>
    <p:extLst>
      <p:ext uri="{BB962C8B-B14F-4D97-AF65-F5344CB8AC3E}">
        <p14:creationId xmlns:p14="http://schemas.microsoft.com/office/powerpoint/2010/main" val="805005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E742154C-EB5F-473B-AC9C-CDA5CF031796}"/>
              </a:ext>
            </a:extLst>
          </p:cNvPr>
          <p:cNvSpPr txBox="1"/>
          <p:nvPr>
            <p:custDataLst>
              <p:tags r:id="rId1"/>
            </p:custDataLst>
          </p:nvPr>
        </p:nvSpPr>
        <p:spPr>
          <a:xfrm>
            <a:off x="1117600" y="466650"/>
            <a:ext cx="9956800" cy="5647700"/>
          </a:xfrm>
          <a:prstGeom prst="rect">
            <a:avLst/>
          </a:prstGeom>
          <a:noFill/>
        </p:spPr>
        <p:txBody>
          <a:bodyPr wrap="square" rtlCol="0">
            <a:spAutoFit/>
          </a:bodyPr>
          <a:lstStyle/>
          <a:p>
            <a:r>
              <a:rPr lang="fr-CA" sz="2800" b="1" dirty="0">
                <a:solidFill>
                  <a:srgbClr val="00B0F0"/>
                </a:solidFill>
                <a:latin typeface="Arial" panose="020B0604020202020204" pitchFamily="34" charset="0"/>
                <a:cs typeface="Arial" panose="020B0604020202020204" pitchFamily="34" charset="0"/>
              </a:rPr>
              <a:t>CRITÈRES GÉNÉRAUX </a:t>
            </a:r>
          </a:p>
          <a:p>
            <a:endParaRPr lang="fr-CA" dirty="0"/>
          </a:p>
          <a:p>
            <a:pPr algn="l"/>
            <a:endParaRPr lang="fr-CA" sz="1800" b="0" i="0" u="none" strike="noStrike" baseline="0" dirty="0">
              <a:solidFill>
                <a:srgbClr val="000000"/>
              </a:solidFill>
              <a:latin typeface="Arial" panose="020B0604020202020204" pitchFamily="34" charset="0"/>
            </a:endParaRPr>
          </a:p>
          <a:p>
            <a:pPr algn="l"/>
            <a:endParaRPr lang="fr-CA" sz="1800" b="0" i="0" u="none" strike="noStrike" baseline="0" dirty="0">
              <a:solidFill>
                <a:srgbClr val="000000"/>
              </a:solidFill>
              <a:latin typeface="Calibri" panose="020F0502020204030204" pitchFamily="34" charset="0"/>
            </a:endParaRPr>
          </a:p>
          <a:p>
            <a:r>
              <a:rPr lang="fr-CA" sz="1800" b="0" i="0" u="none" strike="noStrike" baseline="0" dirty="0">
                <a:solidFill>
                  <a:srgbClr val="000000"/>
                </a:solidFill>
                <a:latin typeface="Arial" panose="020B0604020202020204" pitchFamily="34" charset="0"/>
                <a:cs typeface="Arial" panose="020B0604020202020204" pitchFamily="34" charset="0"/>
              </a:rPr>
              <a:t>Les activités </a:t>
            </a:r>
            <a:r>
              <a:rPr lang="fr-CA" sz="1800" b="1" i="0" u="sng" strike="noStrike" baseline="0" dirty="0">
                <a:solidFill>
                  <a:srgbClr val="000000"/>
                </a:solidFill>
                <a:latin typeface="Arial" panose="020B0604020202020204" pitchFamily="34" charset="0"/>
                <a:cs typeface="Arial" panose="020B0604020202020204" pitchFamily="34" charset="0"/>
              </a:rPr>
              <a:t>d’exploitation minière</a:t>
            </a:r>
            <a:r>
              <a:rPr lang="fr-CA" sz="1800" b="1" i="0" strike="noStrike" baseline="0" dirty="0">
                <a:solidFill>
                  <a:srgbClr val="000000"/>
                </a:solidFill>
                <a:latin typeface="Arial" panose="020B0604020202020204" pitchFamily="34" charset="0"/>
                <a:cs typeface="Arial" panose="020B0604020202020204" pitchFamily="34" charset="0"/>
              </a:rPr>
              <a:t> </a:t>
            </a:r>
            <a:r>
              <a:rPr lang="fr-CA" sz="1800" b="0" i="0" u="none" strike="noStrike" baseline="0" dirty="0">
                <a:solidFill>
                  <a:srgbClr val="000000"/>
                </a:solidFill>
                <a:latin typeface="Arial" panose="020B0604020202020204" pitchFamily="34" charset="0"/>
                <a:cs typeface="Arial" panose="020B0604020202020204" pitchFamily="34" charset="0"/>
              </a:rPr>
              <a:t>peuvent être autorisées aux conditions suivantes: </a:t>
            </a:r>
          </a:p>
          <a:p>
            <a:endParaRPr lang="fr-CA" sz="1800" b="0" i="0" u="none" strike="noStrike" baseline="0" dirty="0">
              <a:solidFill>
                <a:srgbClr val="000000"/>
              </a:solidFill>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fr-CA" sz="1800" b="0" i="0" u="none" strike="noStrike" baseline="0" dirty="0">
                <a:solidFill>
                  <a:srgbClr val="000000"/>
                </a:solidFill>
                <a:latin typeface="Arial" panose="020B0604020202020204" pitchFamily="34" charset="0"/>
                <a:cs typeface="Arial" panose="020B0604020202020204" pitchFamily="34" charset="0"/>
              </a:rPr>
              <a:t>Les activités ne créent pas d’impacts négatifs sur les activités résidentielles et les équipements touristiques, récréatifs et culturels présents. </a:t>
            </a:r>
            <a:endParaRPr lang="fr-CA" dirty="0">
              <a:solidFill>
                <a:srgbClr val="000000"/>
              </a:solidFill>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endParaRPr lang="fr-CA" sz="1800" b="0" i="0" u="none" strike="noStrike" baseline="0" dirty="0">
              <a:solidFill>
                <a:srgbClr val="000000"/>
              </a:solidFill>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fr-CA" sz="1800" b="0" i="0" u="none" strike="noStrike" baseline="0" dirty="0">
                <a:solidFill>
                  <a:srgbClr val="C00000"/>
                </a:solidFill>
                <a:latin typeface="Arial" panose="020B0604020202020204" pitchFamily="34" charset="0"/>
                <a:cs typeface="Arial" panose="020B0604020202020204" pitchFamily="34" charset="0"/>
              </a:rPr>
              <a:t>Justification du requérant par rapport au projet : </a:t>
            </a:r>
          </a:p>
          <a:p>
            <a:pPr marL="285750" indent="-285750">
              <a:lnSpc>
                <a:spcPct val="150000"/>
              </a:lnSpc>
              <a:buFont typeface="Arial" panose="020B0604020202020204" pitchFamily="34" charset="0"/>
              <a:buChar char="•"/>
            </a:pPr>
            <a:endParaRPr lang="fr-CA" sz="1800" b="0" i="0" u="none" strike="noStrike" baseline="0" dirty="0">
              <a:solidFill>
                <a:srgbClr val="C00000"/>
              </a:solidFill>
              <a:latin typeface="Arial" panose="020B0604020202020204" pitchFamily="34" charset="0"/>
              <a:cs typeface="Arial" panose="020B0604020202020204" pitchFamily="34" charset="0"/>
            </a:endParaRPr>
          </a:p>
          <a:p>
            <a:r>
              <a:rPr lang="fr-CA" sz="1800" b="0" i="1" u="none" strike="noStrike" baseline="0" dirty="0">
                <a:solidFill>
                  <a:srgbClr val="000000"/>
                </a:solidFill>
                <a:latin typeface="Arial" panose="020B0604020202020204" pitchFamily="34" charset="0"/>
              </a:rPr>
              <a:t>Le projet n’a pas d’impact sur les autres usages situés à proximité. Le projet respecte l’ensemble des normes de localisation du Ministère de l’Environnement de la Lutte contre les changements climatiques, de la Faune et des Parcs (MELCCFP), notamment en ce qui a trait au respect des normes de bruits et à la protection des ouvrages de prélèvement d’eau souterraine, incluant le puits municipal qui sera aménagé sur le lot 6 363 143. </a:t>
            </a:r>
            <a:endParaRPr lang="fr-CA" sz="1800" b="0" i="1" u="none" strike="noStrike" baseline="0" dirty="0">
              <a:solidFill>
                <a:srgbClr val="000000"/>
              </a:solidFill>
              <a:latin typeface="Arial" panose="020B0604020202020204" pitchFamily="34" charset="0"/>
              <a:cs typeface="Arial" panose="020B0604020202020204" pitchFamily="34" charset="0"/>
            </a:endParaRPr>
          </a:p>
          <a:p>
            <a:endParaRPr lang="fr-CA" dirty="0"/>
          </a:p>
        </p:txBody>
      </p:sp>
    </p:spTree>
    <p:extLst>
      <p:ext uri="{BB962C8B-B14F-4D97-AF65-F5344CB8AC3E}">
        <p14:creationId xmlns:p14="http://schemas.microsoft.com/office/powerpoint/2010/main" val="2252312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E5F6903-95AB-46F2-8438-55D3074D36AD}"/>
              </a:ext>
            </a:extLst>
          </p:cNvPr>
          <p:cNvSpPr/>
          <p:nvPr>
            <p:custDataLst>
              <p:tags r:id="rId1"/>
            </p:custDataLst>
          </p:nvPr>
        </p:nvSpPr>
        <p:spPr>
          <a:xfrm>
            <a:off x="0" y="0"/>
            <a:ext cx="2611904" cy="685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14" name="Groupe 13">
            <a:extLst>
              <a:ext uri="{FF2B5EF4-FFF2-40B4-BE49-F238E27FC236}">
                <a16:creationId xmlns:a16="http://schemas.microsoft.com/office/drawing/2014/main" id="{329CF7C5-23DF-4A43-980C-E996D95A3B1A}"/>
              </a:ext>
            </a:extLst>
          </p:cNvPr>
          <p:cNvGrpSpPr/>
          <p:nvPr>
            <p:custDataLst>
              <p:tags r:id="rId2"/>
            </p:custDataLst>
          </p:nvPr>
        </p:nvGrpSpPr>
        <p:grpSpPr>
          <a:xfrm>
            <a:off x="509605" y="2544566"/>
            <a:ext cx="2274280" cy="1768867"/>
            <a:chOff x="4121833" y="3329396"/>
            <a:chExt cx="2274280" cy="1768867"/>
          </a:xfrm>
        </p:grpSpPr>
        <p:sp>
          <p:nvSpPr>
            <p:cNvPr id="9" name="ZoneTexte 8">
              <a:extLst>
                <a:ext uri="{FF2B5EF4-FFF2-40B4-BE49-F238E27FC236}">
                  <a16:creationId xmlns:a16="http://schemas.microsoft.com/office/drawing/2014/main" id="{8576DAB3-F7BA-4AED-B126-546764A6F54A}"/>
                </a:ext>
              </a:extLst>
            </p:cNvPr>
            <p:cNvSpPr txBox="1"/>
            <p:nvPr/>
          </p:nvSpPr>
          <p:spPr>
            <a:xfrm>
              <a:off x="4300027" y="3568055"/>
              <a:ext cx="2096086" cy="1323439"/>
            </a:xfrm>
            <a:prstGeom prst="rect">
              <a:avLst/>
            </a:prstGeom>
            <a:noFill/>
            <a:ln>
              <a:noFill/>
            </a:ln>
          </p:spPr>
          <p:txBody>
            <a:bodyPr wrap="square" rtlCol="0">
              <a:spAutoFit/>
            </a:bodyPr>
            <a:lstStyle/>
            <a:p>
              <a:r>
                <a:rPr lang="fr-CA" sz="8000" b="1" dirty="0">
                  <a:solidFill>
                    <a:schemeClr val="bg1"/>
                  </a:solidFill>
                  <a:latin typeface="Arial" panose="020B0604020202020204" pitchFamily="34" charset="0"/>
                  <a:cs typeface="Arial" panose="020B0604020202020204" pitchFamily="34" charset="0"/>
                </a:rPr>
                <a:t>05</a:t>
              </a:r>
            </a:p>
          </p:txBody>
        </p:sp>
        <p:grpSp>
          <p:nvGrpSpPr>
            <p:cNvPr id="13" name="Groupe 12">
              <a:extLst>
                <a:ext uri="{FF2B5EF4-FFF2-40B4-BE49-F238E27FC236}">
                  <a16:creationId xmlns:a16="http://schemas.microsoft.com/office/drawing/2014/main" id="{B8F02696-2D53-4195-AEAD-F2B3437E186F}"/>
                </a:ext>
              </a:extLst>
            </p:cNvPr>
            <p:cNvGrpSpPr/>
            <p:nvPr/>
          </p:nvGrpSpPr>
          <p:grpSpPr>
            <a:xfrm>
              <a:off x="4121833" y="3329396"/>
              <a:ext cx="1772530" cy="1768867"/>
              <a:chOff x="6414867" y="3225163"/>
              <a:chExt cx="1772530" cy="1768867"/>
            </a:xfrm>
          </p:grpSpPr>
          <p:sp>
            <p:nvSpPr>
              <p:cNvPr id="10" name="Ellipse 9">
                <a:extLst>
                  <a:ext uri="{FF2B5EF4-FFF2-40B4-BE49-F238E27FC236}">
                    <a16:creationId xmlns:a16="http://schemas.microsoft.com/office/drawing/2014/main" id="{A9AF3039-5192-4619-8C54-AFD4438BCEEA}"/>
                  </a:ext>
                </a:extLst>
              </p:cNvPr>
              <p:cNvSpPr/>
              <p:nvPr/>
            </p:nvSpPr>
            <p:spPr>
              <a:xfrm>
                <a:off x="6414868" y="3319975"/>
                <a:ext cx="1674055" cy="167405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Ellipse 10">
                <a:extLst>
                  <a:ext uri="{FF2B5EF4-FFF2-40B4-BE49-F238E27FC236}">
                    <a16:creationId xmlns:a16="http://schemas.microsoft.com/office/drawing/2014/main" id="{89678EB1-3C96-4E93-A52A-21128B4B5797}"/>
                  </a:ext>
                </a:extLst>
              </p:cNvPr>
              <p:cNvSpPr/>
              <p:nvPr/>
            </p:nvSpPr>
            <p:spPr>
              <a:xfrm>
                <a:off x="6513342" y="3288515"/>
                <a:ext cx="1674055" cy="167405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Ellipse 11">
                <a:extLst>
                  <a:ext uri="{FF2B5EF4-FFF2-40B4-BE49-F238E27FC236}">
                    <a16:creationId xmlns:a16="http://schemas.microsoft.com/office/drawing/2014/main" id="{53EF5A90-1B84-4E2B-B44F-82BCE2AF2D8E}"/>
                  </a:ext>
                </a:extLst>
              </p:cNvPr>
              <p:cNvSpPr/>
              <p:nvPr/>
            </p:nvSpPr>
            <p:spPr>
              <a:xfrm>
                <a:off x="6414867" y="3225163"/>
                <a:ext cx="1674055" cy="167405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sp>
        <p:nvSpPr>
          <p:cNvPr id="17" name="ZoneTexte 16">
            <a:extLst>
              <a:ext uri="{FF2B5EF4-FFF2-40B4-BE49-F238E27FC236}">
                <a16:creationId xmlns:a16="http://schemas.microsoft.com/office/drawing/2014/main" id="{17A116F5-3453-4563-B942-4A84D45F7B11}"/>
              </a:ext>
            </a:extLst>
          </p:cNvPr>
          <p:cNvSpPr txBox="1"/>
          <p:nvPr>
            <p:custDataLst>
              <p:tags r:id="rId3"/>
            </p:custDataLst>
          </p:nvPr>
        </p:nvSpPr>
        <p:spPr>
          <a:xfrm>
            <a:off x="2608640" y="3013501"/>
            <a:ext cx="9583360" cy="1569660"/>
          </a:xfrm>
          <a:prstGeom prst="rect">
            <a:avLst/>
          </a:prstGeom>
          <a:noFill/>
        </p:spPr>
        <p:txBody>
          <a:bodyPr wrap="square" rtlCol="0">
            <a:spAutoFit/>
          </a:bodyPr>
          <a:lstStyle/>
          <a:p>
            <a:pPr algn="ctr"/>
            <a:r>
              <a:rPr lang="fr-CA" sz="4800" b="1" dirty="0">
                <a:solidFill>
                  <a:schemeClr val="bg1">
                    <a:lumMod val="50000"/>
                  </a:schemeClr>
                </a:solidFill>
                <a:latin typeface="Arial" panose="020B0604020202020204" pitchFamily="34" charset="0"/>
                <a:cs typeface="Arial" panose="020B0604020202020204" pitchFamily="34" charset="0"/>
              </a:rPr>
              <a:t>DÉLIBÉRATION ET RECOMMANDATIONS</a:t>
            </a:r>
          </a:p>
        </p:txBody>
      </p:sp>
    </p:spTree>
    <p:extLst>
      <p:ext uri="{BB962C8B-B14F-4D97-AF65-F5344CB8AC3E}">
        <p14:creationId xmlns:p14="http://schemas.microsoft.com/office/powerpoint/2010/main" val="4056731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378AD17F-D01D-41DF-AD73-649B53EBE15B}"/>
              </a:ext>
            </a:extLst>
          </p:cNvPr>
          <p:cNvPicPr>
            <a:picLocks noChangeAspect="1"/>
          </p:cNvPicPr>
          <p:nvPr>
            <p:custDataLst>
              <p:tags r:id="rId1"/>
            </p:custDataLst>
          </p:nvPr>
        </p:nvPicPr>
        <p:blipFill>
          <a:blip r:embed="rId9">
            <a:extLst>
              <a:ext uri="{28A0092B-C50C-407E-A947-70E740481C1C}">
                <a14:useLocalDpi xmlns:a14="http://schemas.microsoft.com/office/drawing/2010/main" val="0"/>
              </a:ext>
            </a:extLst>
          </a:blip>
          <a:stretch>
            <a:fillRect/>
          </a:stretch>
        </p:blipFill>
        <p:spPr>
          <a:xfrm>
            <a:off x="10855568" y="5835056"/>
            <a:ext cx="975362" cy="606553"/>
          </a:xfrm>
          <a:prstGeom prst="rect">
            <a:avLst/>
          </a:prstGeom>
        </p:spPr>
      </p:pic>
      <p:graphicFrame>
        <p:nvGraphicFramePr>
          <p:cNvPr id="2" name="Diagramme 1">
            <a:extLst>
              <a:ext uri="{FF2B5EF4-FFF2-40B4-BE49-F238E27FC236}">
                <a16:creationId xmlns:a16="http://schemas.microsoft.com/office/drawing/2014/main" id="{90C1E26E-15D4-420A-B796-7C89413C6FFE}"/>
              </a:ext>
            </a:extLst>
          </p:cNvPr>
          <p:cNvGraphicFramePr/>
          <p:nvPr>
            <p:custDataLst>
              <p:tags r:id="rId2"/>
            </p:custDataLst>
            <p:extLst>
              <p:ext uri="{D42A27DB-BD31-4B8C-83A1-F6EECF244321}">
                <p14:modId xmlns:p14="http://schemas.microsoft.com/office/powerpoint/2010/main" val="1951941516"/>
              </p:ext>
            </p:extLst>
          </p:nvPr>
        </p:nvGraphicFramePr>
        <p:xfrm>
          <a:off x="622851" y="367977"/>
          <a:ext cx="11208079" cy="5418667"/>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3" name="ZoneTexte 2">
            <a:extLst>
              <a:ext uri="{FF2B5EF4-FFF2-40B4-BE49-F238E27FC236}">
                <a16:creationId xmlns:a16="http://schemas.microsoft.com/office/drawing/2014/main" id="{FD6178AE-FBFD-41A7-89E9-8EB0956602AC}"/>
              </a:ext>
            </a:extLst>
          </p:cNvPr>
          <p:cNvSpPr txBox="1"/>
          <p:nvPr>
            <p:custDataLst>
              <p:tags r:id="rId3"/>
            </p:custDataLst>
          </p:nvPr>
        </p:nvSpPr>
        <p:spPr>
          <a:xfrm>
            <a:off x="1336431" y="719666"/>
            <a:ext cx="9583360" cy="830997"/>
          </a:xfrm>
          <a:prstGeom prst="rect">
            <a:avLst/>
          </a:prstGeom>
          <a:noFill/>
        </p:spPr>
        <p:txBody>
          <a:bodyPr wrap="square" rtlCol="0">
            <a:spAutoFit/>
          </a:bodyPr>
          <a:lstStyle/>
          <a:p>
            <a:pPr algn="ctr"/>
            <a:r>
              <a:rPr lang="fr-CA" sz="4800" b="1" dirty="0">
                <a:solidFill>
                  <a:schemeClr val="bg1">
                    <a:lumMod val="50000"/>
                  </a:schemeClr>
                </a:solidFill>
                <a:latin typeface="Arial" panose="020B0604020202020204" pitchFamily="34" charset="0"/>
                <a:cs typeface="Arial" panose="020B0604020202020204" pitchFamily="34" charset="0"/>
              </a:rPr>
              <a:t>PLAN DE LA PRÉSENTATION</a:t>
            </a:r>
          </a:p>
        </p:txBody>
      </p:sp>
      <p:sp>
        <p:nvSpPr>
          <p:cNvPr id="6" name="ZoneTexte 5">
            <a:extLst>
              <a:ext uri="{FF2B5EF4-FFF2-40B4-BE49-F238E27FC236}">
                <a16:creationId xmlns:a16="http://schemas.microsoft.com/office/drawing/2014/main" id="{4CFFC70C-5B86-4176-B7B6-EB7CCF793264}"/>
              </a:ext>
            </a:extLst>
          </p:cNvPr>
          <p:cNvSpPr txBox="1"/>
          <p:nvPr>
            <p:custDataLst>
              <p:tags r:id="rId4"/>
            </p:custDataLst>
          </p:nvPr>
        </p:nvSpPr>
        <p:spPr>
          <a:xfrm>
            <a:off x="1015277" y="3860560"/>
            <a:ext cx="1992510" cy="646331"/>
          </a:xfrm>
          <a:prstGeom prst="rect">
            <a:avLst/>
          </a:prstGeom>
          <a:noFill/>
        </p:spPr>
        <p:txBody>
          <a:bodyPr wrap="square" rtlCol="0">
            <a:spAutoFit/>
          </a:bodyPr>
          <a:lstStyle/>
          <a:p>
            <a:r>
              <a:rPr lang="fr-CA" dirty="0">
                <a:latin typeface="Arial" panose="020B0604020202020204" pitchFamily="34" charset="0"/>
                <a:cs typeface="Arial" panose="020B0604020202020204" pitchFamily="34" charset="0"/>
              </a:rPr>
              <a:t>Localisation du site projeté</a:t>
            </a:r>
          </a:p>
        </p:txBody>
      </p:sp>
      <p:sp>
        <p:nvSpPr>
          <p:cNvPr id="7" name="ZoneTexte 6">
            <a:extLst>
              <a:ext uri="{FF2B5EF4-FFF2-40B4-BE49-F238E27FC236}">
                <a16:creationId xmlns:a16="http://schemas.microsoft.com/office/drawing/2014/main" id="{0B7FAC82-144C-418B-B8CA-19B11A3D6C7E}"/>
              </a:ext>
            </a:extLst>
          </p:cNvPr>
          <p:cNvSpPr txBox="1"/>
          <p:nvPr>
            <p:custDataLst>
              <p:tags r:id="rId5"/>
            </p:custDataLst>
          </p:nvPr>
        </p:nvSpPr>
        <p:spPr>
          <a:xfrm>
            <a:off x="3767186" y="3860561"/>
            <a:ext cx="1992510" cy="646331"/>
          </a:xfrm>
          <a:prstGeom prst="rect">
            <a:avLst/>
          </a:prstGeom>
          <a:noFill/>
        </p:spPr>
        <p:txBody>
          <a:bodyPr wrap="square" rtlCol="0">
            <a:spAutoFit/>
          </a:bodyPr>
          <a:lstStyle/>
          <a:p>
            <a:r>
              <a:rPr lang="fr-CA" dirty="0">
                <a:latin typeface="Arial" panose="020B0604020202020204" pitchFamily="34" charset="0"/>
                <a:cs typeface="Arial" panose="020B0604020202020204" pitchFamily="34" charset="0"/>
              </a:rPr>
              <a:t>Présentation du projet</a:t>
            </a:r>
          </a:p>
        </p:txBody>
      </p:sp>
      <p:sp>
        <p:nvSpPr>
          <p:cNvPr id="8" name="ZoneTexte 7">
            <a:extLst>
              <a:ext uri="{FF2B5EF4-FFF2-40B4-BE49-F238E27FC236}">
                <a16:creationId xmlns:a16="http://schemas.microsoft.com/office/drawing/2014/main" id="{3F8E36BD-D095-4ADA-BFF6-7FF1E3285B26}"/>
              </a:ext>
            </a:extLst>
          </p:cNvPr>
          <p:cNvSpPr txBox="1"/>
          <p:nvPr>
            <p:custDataLst>
              <p:tags r:id="rId6"/>
            </p:custDataLst>
          </p:nvPr>
        </p:nvSpPr>
        <p:spPr>
          <a:xfrm>
            <a:off x="6226890" y="3860561"/>
            <a:ext cx="2310168" cy="1477328"/>
          </a:xfrm>
          <a:prstGeom prst="rect">
            <a:avLst/>
          </a:prstGeom>
          <a:noFill/>
        </p:spPr>
        <p:txBody>
          <a:bodyPr wrap="square" rtlCol="0">
            <a:spAutoFit/>
          </a:bodyPr>
          <a:lstStyle/>
          <a:p>
            <a:r>
              <a:rPr lang="fr-CA" dirty="0">
                <a:latin typeface="Arial" panose="020B0604020202020204" pitchFamily="34" charset="0"/>
                <a:cs typeface="Arial" panose="020B0604020202020204" pitchFamily="34" charset="0"/>
              </a:rPr>
              <a:t>Analyse selon les objectifs et critères du règlement sur les usages conditionnels</a:t>
            </a:r>
          </a:p>
        </p:txBody>
      </p:sp>
      <p:sp>
        <p:nvSpPr>
          <p:cNvPr id="9" name="ZoneTexte 8">
            <a:extLst>
              <a:ext uri="{FF2B5EF4-FFF2-40B4-BE49-F238E27FC236}">
                <a16:creationId xmlns:a16="http://schemas.microsoft.com/office/drawing/2014/main" id="{F726910A-A924-4DE3-B76C-4242D8047C16}"/>
              </a:ext>
            </a:extLst>
          </p:cNvPr>
          <p:cNvSpPr txBox="1"/>
          <p:nvPr>
            <p:custDataLst>
              <p:tags r:id="rId7"/>
            </p:custDataLst>
          </p:nvPr>
        </p:nvSpPr>
        <p:spPr>
          <a:xfrm>
            <a:off x="9053568" y="3825388"/>
            <a:ext cx="2310168" cy="369332"/>
          </a:xfrm>
          <a:prstGeom prst="rect">
            <a:avLst/>
          </a:prstGeom>
          <a:noFill/>
        </p:spPr>
        <p:txBody>
          <a:bodyPr wrap="square" rtlCol="0">
            <a:spAutoFit/>
          </a:bodyPr>
          <a:lstStyle/>
          <a:p>
            <a:r>
              <a:rPr lang="fr-CA" dirty="0">
                <a:latin typeface="Arial" panose="020B0604020202020204" pitchFamily="34" charset="0"/>
                <a:cs typeface="Arial" panose="020B0604020202020204" pitchFamily="34" charset="0"/>
              </a:rPr>
              <a:t>Recommandation</a:t>
            </a:r>
          </a:p>
        </p:txBody>
      </p:sp>
    </p:spTree>
    <p:extLst>
      <p:ext uri="{BB962C8B-B14F-4D97-AF65-F5344CB8AC3E}">
        <p14:creationId xmlns:p14="http://schemas.microsoft.com/office/powerpoint/2010/main" val="118304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ZoneTexte 15">
            <a:extLst>
              <a:ext uri="{FF2B5EF4-FFF2-40B4-BE49-F238E27FC236}">
                <a16:creationId xmlns:a16="http://schemas.microsoft.com/office/drawing/2014/main" id="{7C1709DA-B68E-4026-B400-AB7181785640}"/>
              </a:ext>
            </a:extLst>
          </p:cNvPr>
          <p:cNvSpPr txBox="1"/>
          <p:nvPr>
            <p:custDataLst>
              <p:tags r:id="rId1"/>
            </p:custDataLst>
          </p:nvPr>
        </p:nvSpPr>
        <p:spPr>
          <a:xfrm>
            <a:off x="2216075" y="537882"/>
            <a:ext cx="7971417" cy="954107"/>
          </a:xfrm>
          <a:prstGeom prst="rect">
            <a:avLst/>
          </a:prstGeom>
          <a:noFill/>
        </p:spPr>
        <p:txBody>
          <a:bodyPr wrap="square" rtlCol="0">
            <a:spAutoFit/>
          </a:bodyPr>
          <a:lstStyle/>
          <a:p>
            <a:pPr algn="ctr"/>
            <a:r>
              <a:rPr lang="fr-CA" sz="2800" b="1" dirty="0">
                <a:solidFill>
                  <a:srgbClr val="00B0F0"/>
                </a:solidFill>
                <a:latin typeface="Arial" panose="020B0604020202020204" pitchFamily="34" charset="0"/>
                <a:cs typeface="Arial" panose="020B0604020202020204" pitchFamily="34" charset="0"/>
              </a:rPr>
              <a:t>RECOMMANDATION DU COMITÉ CONSULTATIF D’URBANISME</a:t>
            </a:r>
          </a:p>
        </p:txBody>
      </p:sp>
      <p:sp>
        <p:nvSpPr>
          <p:cNvPr id="18" name="ZoneTexte 17">
            <a:extLst>
              <a:ext uri="{FF2B5EF4-FFF2-40B4-BE49-F238E27FC236}">
                <a16:creationId xmlns:a16="http://schemas.microsoft.com/office/drawing/2014/main" id="{861FED30-29FA-41A4-A720-3BB7A3458C87}"/>
              </a:ext>
            </a:extLst>
          </p:cNvPr>
          <p:cNvSpPr txBox="1"/>
          <p:nvPr>
            <p:custDataLst>
              <p:tags r:id="rId2"/>
            </p:custDataLst>
          </p:nvPr>
        </p:nvSpPr>
        <p:spPr>
          <a:xfrm>
            <a:off x="965647" y="3198485"/>
            <a:ext cx="10650071" cy="2031325"/>
          </a:xfrm>
          <a:prstGeom prst="rect">
            <a:avLst/>
          </a:prstGeom>
          <a:noFill/>
        </p:spPr>
        <p:txBody>
          <a:bodyPr wrap="square" rtlCol="0">
            <a:spAutoFit/>
          </a:bodyPr>
          <a:lstStyle/>
          <a:p>
            <a:pPr algn="ctr"/>
            <a:r>
              <a:rPr lang="fr-CA" dirty="0">
                <a:latin typeface="Arial" panose="020B0604020202020204" pitchFamily="34" charset="0"/>
                <a:cs typeface="Arial" panose="020B0604020202020204" pitchFamily="34" charset="0"/>
              </a:rPr>
              <a:t>Le projet répond-il aux objectifs et critères prévus au règlement ? </a:t>
            </a:r>
          </a:p>
          <a:p>
            <a:endParaRPr lang="fr-CA" dirty="0"/>
          </a:p>
          <a:p>
            <a:endParaRPr lang="fr-CA" dirty="0"/>
          </a:p>
          <a:p>
            <a:endParaRPr lang="fr-CA" dirty="0"/>
          </a:p>
          <a:p>
            <a:endParaRPr lang="fr-CA" b="1" dirty="0">
              <a:latin typeface="Arial" panose="020B0604020202020204" pitchFamily="34" charset="0"/>
              <a:cs typeface="Arial" panose="020B0604020202020204" pitchFamily="34" charset="0"/>
            </a:endParaRPr>
          </a:p>
          <a:p>
            <a:endParaRPr lang="fr-CA" b="1" dirty="0">
              <a:latin typeface="Arial" panose="020B0604020202020204" pitchFamily="34" charset="0"/>
              <a:cs typeface="Arial" panose="020B0604020202020204" pitchFamily="34" charset="0"/>
            </a:endParaRPr>
          </a:p>
          <a:p>
            <a:r>
              <a:rPr lang="fr-CA" b="1" dirty="0">
                <a:latin typeface="Arial" panose="020B0604020202020204" pitchFamily="34" charset="0"/>
                <a:cs typeface="Arial" panose="020B0604020202020204" pitchFamily="34" charset="0"/>
              </a:rPr>
              <a:t>OUI</a:t>
            </a:r>
            <a:r>
              <a:rPr lang="fr-CA" b="1" dirty="0"/>
              <a:t> 					</a:t>
            </a:r>
            <a:r>
              <a:rPr lang="fr-CA" b="1" dirty="0">
                <a:latin typeface="Arial" panose="020B0604020202020204" pitchFamily="34" charset="0"/>
                <a:cs typeface="Arial" panose="020B0604020202020204" pitchFamily="34" charset="0"/>
              </a:rPr>
              <a:t>OUI, EN PARTIE </a:t>
            </a:r>
            <a:r>
              <a:rPr lang="fr-CA" b="1" dirty="0"/>
              <a:t>			</a:t>
            </a:r>
            <a:r>
              <a:rPr lang="fr-CA" b="1" dirty="0">
                <a:latin typeface="Arial" panose="020B0604020202020204" pitchFamily="34" charset="0"/>
                <a:cs typeface="Arial" panose="020B0604020202020204" pitchFamily="34" charset="0"/>
              </a:rPr>
              <a:t>	NON </a:t>
            </a:r>
          </a:p>
        </p:txBody>
      </p:sp>
      <p:cxnSp>
        <p:nvCxnSpPr>
          <p:cNvPr id="20" name="Connecteur droit avec flèche 19">
            <a:extLst>
              <a:ext uri="{FF2B5EF4-FFF2-40B4-BE49-F238E27FC236}">
                <a16:creationId xmlns:a16="http://schemas.microsoft.com/office/drawing/2014/main" id="{9E29F6F1-9FC9-4AF9-8122-DE9A3E8DF983}"/>
              </a:ext>
            </a:extLst>
          </p:cNvPr>
          <p:cNvCxnSpPr/>
          <p:nvPr>
            <p:custDataLst>
              <p:tags r:id="rId3"/>
            </p:custDataLst>
          </p:nvPr>
        </p:nvCxnSpPr>
        <p:spPr>
          <a:xfrm flipH="1">
            <a:off x="1590860" y="3636503"/>
            <a:ext cx="2065469" cy="849854"/>
          </a:xfrm>
          <a:prstGeom prst="straightConnector1">
            <a:avLst/>
          </a:prstGeom>
          <a:ln w="317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C62D00D9-4C8B-4286-9ACB-746DAD917434}"/>
              </a:ext>
            </a:extLst>
          </p:cNvPr>
          <p:cNvCxnSpPr>
            <a:cxnSpLocks/>
          </p:cNvCxnSpPr>
          <p:nvPr>
            <p:custDataLst>
              <p:tags r:id="rId4"/>
            </p:custDataLst>
          </p:nvPr>
        </p:nvCxnSpPr>
        <p:spPr>
          <a:xfrm>
            <a:off x="6419475" y="3718506"/>
            <a:ext cx="1" cy="682436"/>
          </a:xfrm>
          <a:prstGeom prst="straightConnector1">
            <a:avLst/>
          </a:prstGeom>
          <a:ln w="317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a:extLst>
              <a:ext uri="{FF2B5EF4-FFF2-40B4-BE49-F238E27FC236}">
                <a16:creationId xmlns:a16="http://schemas.microsoft.com/office/drawing/2014/main" id="{FDA76720-FEF6-43BA-8528-197865F38B86}"/>
              </a:ext>
            </a:extLst>
          </p:cNvPr>
          <p:cNvCxnSpPr>
            <a:cxnSpLocks/>
          </p:cNvCxnSpPr>
          <p:nvPr>
            <p:custDataLst>
              <p:tags r:id="rId5"/>
            </p:custDataLst>
          </p:nvPr>
        </p:nvCxnSpPr>
        <p:spPr>
          <a:xfrm>
            <a:off x="7995675" y="3634703"/>
            <a:ext cx="2373893" cy="850043"/>
          </a:xfrm>
          <a:prstGeom prst="straightConnector1">
            <a:avLst/>
          </a:prstGeom>
          <a:ln w="31750">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6" name="Image 5">
            <a:extLst>
              <a:ext uri="{FF2B5EF4-FFF2-40B4-BE49-F238E27FC236}">
                <a16:creationId xmlns:a16="http://schemas.microsoft.com/office/drawing/2014/main" id="{F2F683C4-FC78-4CA5-8495-89B684899E85}"/>
              </a:ext>
            </a:extLst>
          </p:cNvPr>
          <p:cNvPicPr>
            <a:picLocks noChangeAspect="1"/>
          </p:cNvPicPr>
          <p:nvPr>
            <p:custDataLst>
              <p:tags r:id="rId6"/>
            </p:custDataLst>
          </p:nvPr>
        </p:nvPicPr>
        <p:blipFill rotWithShape="1">
          <a:blip r:embed="rId9">
            <a:extLst>
              <a:ext uri="{28A0092B-C50C-407E-A947-70E740481C1C}">
                <a14:useLocalDpi xmlns:a14="http://schemas.microsoft.com/office/drawing/2010/main" val="0"/>
              </a:ext>
            </a:extLst>
          </a:blip>
          <a:srcRect b="14306"/>
          <a:stretch/>
        </p:blipFill>
        <p:spPr>
          <a:xfrm>
            <a:off x="1606164" y="4534264"/>
            <a:ext cx="811658" cy="695546"/>
          </a:xfrm>
          <a:prstGeom prst="rect">
            <a:avLst/>
          </a:prstGeom>
        </p:spPr>
      </p:pic>
      <p:pic>
        <p:nvPicPr>
          <p:cNvPr id="14" name="Image 13">
            <a:extLst>
              <a:ext uri="{FF2B5EF4-FFF2-40B4-BE49-F238E27FC236}">
                <a16:creationId xmlns:a16="http://schemas.microsoft.com/office/drawing/2014/main" id="{81F637D9-1C78-42CB-AC08-0687B238084E}"/>
              </a:ext>
            </a:extLst>
          </p:cNvPr>
          <p:cNvPicPr>
            <a:picLocks noChangeAspect="1"/>
          </p:cNvPicPr>
          <p:nvPr>
            <p:custDataLst>
              <p:tags r:id="rId7"/>
            </p:custDataLst>
          </p:nvPr>
        </p:nvPicPr>
        <p:blipFill rotWithShape="1">
          <a:blip r:embed="rId9">
            <a:extLst>
              <a:ext uri="{28A0092B-C50C-407E-A947-70E740481C1C}">
                <a14:useLocalDpi xmlns:a14="http://schemas.microsoft.com/office/drawing/2010/main" val="0"/>
              </a:ext>
            </a:extLst>
          </a:blip>
          <a:srcRect b="14306"/>
          <a:stretch/>
        </p:blipFill>
        <p:spPr>
          <a:xfrm flipV="1">
            <a:off x="10752689" y="4771536"/>
            <a:ext cx="811658" cy="695546"/>
          </a:xfrm>
          <a:prstGeom prst="rect">
            <a:avLst/>
          </a:prstGeom>
        </p:spPr>
      </p:pic>
    </p:spTree>
    <p:extLst>
      <p:ext uri="{BB962C8B-B14F-4D97-AF65-F5344CB8AC3E}">
        <p14:creationId xmlns:p14="http://schemas.microsoft.com/office/powerpoint/2010/main" val="898316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ZoneTexte 15">
            <a:extLst>
              <a:ext uri="{FF2B5EF4-FFF2-40B4-BE49-F238E27FC236}">
                <a16:creationId xmlns:a16="http://schemas.microsoft.com/office/drawing/2014/main" id="{7C1709DA-B68E-4026-B400-AB7181785640}"/>
              </a:ext>
            </a:extLst>
          </p:cNvPr>
          <p:cNvSpPr txBox="1"/>
          <p:nvPr>
            <p:custDataLst>
              <p:tags r:id="rId1"/>
            </p:custDataLst>
          </p:nvPr>
        </p:nvSpPr>
        <p:spPr>
          <a:xfrm>
            <a:off x="2216075" y="537882"/>
            <a:ext cx="7971417" cy="954107"/>
          </a:xfrm>
          <a:prstGeom prst="rect">
            <a:avLst/>
          </a:prstGeom>
          <a:noFill/>
        </p:spPr>
        <p:txBody>
          <a:bodyPr wrap="square" rtlCol="0">
            <a:spAutoFit/>
          </a:bodyPr>
          <a:lstStyle/>
          <a:p>
            <a:pPr algn="ctr"/>
            <a:r>
              <a:rPr lang="fr-CA" sz="2800" b="1" dirty="0">
                <a:solidFill>
                  <a:srgbClr val="00B0F0"/>
                </a:solidFill>
                <a:latin typeface="Arial" panose="020B0604020202020204" pitchFamily="34" charset="0"/>
                <a:cs typeface="Arial" panose="020B0604020202020204" pitchFamily="34" charset="0"/>
              </a:rPr>
              <a:t>RECOMMANDATION DU COMITÉ CONSULTATIF D’URBANISME</a:t>
            </a:r>
          </a:p>
        </p:txBody>
      </p:sp>
      <p:sp>
        <p:nvSpPr>
          <p:cNvPr id="27" name="ZoneTexte 26">
            <a:extLst>
              <a:ext uri="{FF2B5EF4-FFF2-40B4-BE49-F238E27FC236}">
                <a16:creationId xmlns:a16="http://schemas.microsoft.com/office/drawing/2014/main" id="{D4081EDB-4C02-4256-8641-B1F32062E9C0}"/>
              </a:ext>
            </a:extLst>
          </p:cNvPr>
          <p:cNvSpPr txBox="1"/>
          <p:nvPr>
            <p:custDataLst>
              <p:tags r:id="rId2"/>
            </p:custDataLst>
          </p:nvPr>
        </p:nvSpPr>
        <p:spPr>
          <a:xfrm>
            <a:off x="1054547" y="2756229"/>
            <a:ext cx="10650071" cy="1754326"/>
          </a:xfrm>
          <a:prstGeom prst="rect">
            <a:avLst/>
          </a:prstGeom>
          <a:noFill/>
        </p:spPr>
        <p:txBody>
          <a:bodyPr wrap="square" rtlCol="0">
            <a:spAutoFit/>
          </a:bodyPr>
          <a:lstStyle/>
          <a:p>
            <a:pPr algn="ctr"/>
            <a:r>
              <a:rPr lang="fr-CA" dirty="0">
                <a:latin typeface="Arial" panose="020B0604020202020204" pitchFamily="34" charset="0"/>
                <a:cs typeface="Arial" panose="020B0604020202020204" pitchFamily="34" charset="0"/>
              </a:rPr>
              <a:t>Le comité consultatif d’urbanisme émet une recommandation au conseil</a:t>
            </a:r>
          </a:p>
          <a:p>
            <a:endParaRPr lang="fr-CA" dirty="0"/>
          </a:p>
          <a:p>
            <a:endParaRPr lang="fr-CA" dirty="0"/>
          </a:p>
          <a:p>
            <a:endParaRPr lang="fr-CA" dirty="0"/>
          </a:p>
          <a:p>
            <a:endParaRPr lang="fr-CA" b="1" dirty="0"/>
          </a:p>
          <a:p>
            <a:r>
              <a:rPr lang="fr-CA" b="1" dirty="0">
                <a:latin typeface="Arial" panose="020B0604020202020204" pitchFamily="34" charset="0"/>
                <a:cs typeface="Arial" panose="020B0604020202020204" pitchFamily="34" charset="0"/>
              </a:rPr>
              <a:t>FAVORABLE</a:t>
            </a:r>
            <a:r>
              <a:rPr lang="fr-CA" b="1" dirty="0"/>
              <a:t>			</a:t>
            </a:r>
            <a:r>
              <a:rPr lang="fr-CA" b="1" dirty="0">
                <a:latin typeface="Arial" panose="020B0604020202020204" pitchFamily="34" charset="0"/>
                <a:cs typeface="Arial" panose="020B0604020202020204" pitchFamily="34" charset="0"/>
              </a:rPr>
              <a:t>FAVORABLE, AVEC CONDITIONS</a:t>
            </a:r>
            <a:r>
              <a:rPr lang="fr-CA" b="1" dirty="0"/>
              <a:t>		</a:t>
            </a:r>
            <a:r>
              <a:rPr lang="fr-CA" b="1" dirty="0">
                <a:latin typeface="Arial" panose="020B0604020202020204" pitchFamily="34" charset="0"/>
                <a:cs typeface="Arial" panose="020B0604020202020204" pitchFamily="34" charset="0"/>
              </a:rPr>
              <a:t>DÉFAVORABLE</a:t>
            </a:r>
            <a:r>
              <a:rPr lang="fr-CA" b="1" dirty="0"/>
              <a:t> </a:t>
            </a:r>
          </a:p>
        </p:txBody>
      </p:sp>
      <p:cxnSp>
        <p:nvCxnSpPr>
          <p:cNvPr id="28" name="Connecteur droit avec flèche 27">
            <a:extLst>
              <a:ext uri="{FF2B5EF4-FFF2-40B4-BE49-F238E27FC236}">
                <a16:creationId xmlns:a16="http://schemas.microsoft.com/office/drawing/2014/main" id="{A0463C8B-F90D-447A-AB49-49059317BA1B}"/>
              </a:ext>
            </a:extLst>
          </p:cNvPr>
          <p:cNvCxnSpPr/>
          <p:nvPr>
            <p:custDataLst>
              <p:tags r:id="rId3"/>
            </p:custDataLst>
          </p:nvPr>
        </p:nvCxnSpPr>
        <p:spPr>
          <a:xfrm flipH="1">
            <a:off x="1748416" y="3147901"/>
            <a:ext cx="2065469" cy="849854"/>
          </a:xfrm>
          <a:prstGeom prst="straightConnector1">
            <a:avLst/>
          </a:prstGeom>
          <a:ln w="317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a:extLst>
              <a:ext uri="{FF2B5EF4-FFF2-40B4-BE49-F238E27FC236}">
                <a16:creationId xmlns:a16="http://schemas.microsoft.com/office/drawing/2014/main" id="{4FD61D34-9469-49E6-B2BB-097B377DD550}"/>
              </a:ext>
            </a:extLst>
          </p:cNvPr>
          <p:cNvCxnSpPr>
            <a:cxnSpLocks/>
          </p:cNvCxnSpPr>
          <p:nvPr>
            <p:custDataLst>
              <p:tags r:id="rId4"/>
            </p:custDataLst>
          </p:nvPr>
        </p:nvCxnSpPr>
        <p:spPr>
          <a:xfrm>
            <a:off x="6635375" y="3147901"/>
            <a:ext cx="0" cy="961968"/>
          </a:xfrm>
          <a:prstGeom prst="straightConnector1">
            <a:avLst/>
          </a:prstGeom>
          <a:ln w="317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9171491B-B6C4-4276-8D6F-BBC75A6F3DBC}"/>
              </a:ext>
            </a:extLst>
          </p:cNvPr>
          <p:cNvCxnSpPr>
            <a:cxnSpLocks/>
          </p:cNvCxnSpPr>
          <p:nvPr>
            <p:custDataLst>
              <p:tags r:id="rId5"/>
            </p:custDataLst>
          </p:nvPr>
        </p:nvCxnSpPr>
        <p:spPr>
          <a:xfrm>
            <a:off x="8372958" y="3147901"/>
            <a:ext cx="2167815" cy="849854"/>
          </a:xfrm>
          <a:prstGeom prst="straightConnector1">
            <a:avLst/>
          </a:prstGeom>
          <a:ln w="317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4531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ZoneTexte 15">
            <a:extLst>
              <a:ext uri="{FF2B5EF4-FFF2-40B4-BE49-F238E27FC236}">
                <a16:creationId xmlns:a16="http://schemas.microsoft.com/office/drawing/2014/main" id="{7C1709DA-B68E-4026-B400-AB7181785640}"/>
              </a:ext>
            </a:extLst>
          </p:cNvPr>
          <p:cNvSpPr txBox="1"/>
          <p:nvPr>
            <p:custDataLst>
              <p:tags r:id="rId1"/>
            </p:custDataLst>
          </p:nvPr>
        </p:nvSpPr>
        <p:spPr>
          <a:xfrm>
            <a:off x="2216075" y="537882"/>
            <a:ext cx="7971417" cy="523220"/>
          </a:xfrm>
          <a:prstGeom prst="rect">
            <a:avLst/>
          </a:prstGeom>
          <a:noFill/>
        </p:spPr>
        <p:txBody>
          <a:bodyPr wrap="square" rtlCol="0">
            <a:spAutoFit/>
          </a:bodyPr>
          <a:lstStyle/>
          <a:p>
            <a:pPr algn="ctr"/>
            <a:r>
              <a:rPr lang="fr-CA" sz="2800" b="1" dirty="0">
                <a:solidFill>
                  <a:srgbClr val="00B0F0"/>
                </a:solidFill>
                <a:latin typeface="Arial" panose="020B0604020202020204" pitchFamily="34" charset="0"/>
                <a:cs typeface="Arial" panose="020B0604020202020204" pitchFamily="34" charset="0"/>
              </a:rPr>
              <a:t>DÉCISION DU CONSEIL MUNICIPAL</a:t>
            </a:r>
          </a:p>
        </p:txBody>
      </p:sp>
      <p:sp>
        <p:nvSpPr>
          <p:cNvPr id="18" name="ZoneTexte 17">
            <a:extLst>
              <a:ext uri="{FF2B5EF4-FFF2-40B4-BE49-F238E27FC236}">
                <a16:creationId xmlns:a16="http://schemas.microsoft.com/office/drawing/2014/main" id="{861FED30-29FA-41A4-A720-3BB7A3458C87}"/>
              </a:ext>
            </a:extLst>
          </p:cNvPr>
          <p:cNvSpPr txBox="1"/>
          <p:nvPr>
            <p:custDataLst>
              <p:tags r:id="rId2"/>
            </p:custDataLst>
          </p:nvPr>
        </p:nvSpPr>
        <p:spPr>
          <a:xfrm>
            <a:off x="965647" y="3198485"/>
            <a:ext cx="10650071" cy="2031325"/>
          </a:xfrm>
          <a:prstGeom prst="rect">
            <a:avLst/>
          </a:prstGeom>
          <a:noFill/>
        </p:spPr>
        <p:txBody>
          <a:bodyPr wrap="square" rtlCol="0">
            <a:spAutoFit/>
          </a:bodyPr>
          <a:lstStyle/>
          <a:p>
            <a:pPr algn="ctr"/>
            <a:r>
              <a:rPr lang="fr-CA" dirty="0">
                <a:latin typeface="Arial" panose="020B0604020202020204" pitchFamily="34" charset="0"/>
                <a:cs typeface="Arial" panose="020B0604020202020204" pitchFamily="34" charset="0"/>
              </a:rPr>
              <a:t>Le projet répond-il aux objectifs et critères prévus au règlement ? </a:t>
            </a:r>
          </a:p>
          <a:p>
            <a:endParaRPr lang="fr-CA" dirty="0"/>
          </a:p>
          <a:p>
            <a:endParaRPr lang="fr-CA" dirty="0"/>
          </a:p>
          <a:p>
            <a:endParaRPr lang="fr-CA" dirty="0"/>
          </a:p>
          <a:p>
            <a:endParaRPr lang="fr-CA" b="1" dirty="0">
              <a:latin typeface="Arial" panose="020B0604020202020204" pitchFamily="34" charset="0"/>
              <a:cs typeface="Arial" panose="020B0604020202020204" pitchFamily="34" charset="0"/>
            </a:endParaRPr>
          </a:p>
          <a:p>
            <a:endParaRPr lang="fr-CA" b="1" dirty="0">
              <a:latin typeface="Arial" panose="020B0604020202020204" pitchFamily="34" charset="0"/>
              <a:cs typeface="Arial" panose="020B0604020202020204" pitchFamily="34" charset="0"/>
            </a:endParaRPr>
          </a:p>
          <a:p>
            <a:r>
              <a:rPr lang="fr-CA" b="1" dirty="0">
                <a:latin typeface="Arial" panose="020B0604020202020204" pitchFamily="34" charset="0"/>
                <a:cs typeface="Arial" panose="020B0604020202020204" pitchFamily="34" charset="0"/>
              </a:rPr>
              <a:t>OUI</a:t>
            </a:r>
            <a:r>
              <a:rPr lang="fr-CA" b="1" dirty="0"/>
              <a:t> 					</a:t>
            </a:r>
            <a:r>
              <a:rPr lang="fr-CA" b="1" dirty="0">
                <a:latin typeface="Arial" panose="020B0604020202020204" pitchFamily="34" charset="0"/>
                <a:cs typeface="Arial" panose="020B0604020202020204" pitchFamily="34" charset="0"/>
              </a:rPr>
              <a:t>OUI, EN PARTIE </a:t>
            </a:r>
            <a:r>
              <a:rPr lang="fr-CA" b="1" dirty="0"/>
              <a:t>			</a:t>
            </a:r>
            <a:r>
              <a:rPr lang="fr-CA" b="1" dirty="0">
                <a:latin typeface="Arial" panose="020B0604020202020204" pitchFamily="34" charset="0"/>
                <a:cs typeface="Arial" panose="020B0604020202020204" pitchFamily="34" charset="0"/>
              </a:rPr>
              <a:t>	NON </a:t>
            </a:r>
          </a:p>
        </p:txBody>
      </p:sp>
      <p:cxnSp>
        <p:nvCxnSpPr>
          <p:cNvPr id="20" name="Connecteur droit avec flèche 19">
            <a:extLst>
              <a:ext uri="{FF2B5EF4-FFF2-40B4-BE49-F238E27FC236}">
                <a16:creationId xmlns:a16="http://schemas.microsoft.com/office/drawing/2014/main" id="{9E29F6F1-9FC9-4AF9-8122-DE9A3E8DF983}"/>
              </a:ext>
            </a:extLst>
          </p:cNvPr>
          <p:cNvCxnSpPr/>
          <p:nvPr>
            <p:custDataLst>
              <p:tags r:id="rId3"/>
            </p:custDataLst>
          </p:nvPr>
        </p:nvCxnSpPr>
        <p:spPr>
          <a:xfrm flipH="1">
            <a:off x="1590860" y="3636503"/>
            <a:ext cx="2065469" cy="849854"/>
          </a:xfrm>
          <a:prstGeom prst="straightConnector1">
            <a:avLst/>
          </a:prstGeom>
          <a:ln w="317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C62D00D9-4C8B-4286-9ACB-746DAD917434}"/>
              </a:ext>
            </a:extLst>
          </p:cNvPr>
          <p:cNvCxnSpPr>
            <a:cxnSpLocks/>
          </p:cNvCxnSpPr>
          <p:nvPr>
            <p:custDataLst>
              <p:tags r:id="rId4"/>
            </p:custDataLst>
          </p:nvPr>
        </p:nvCxnSpPr>
        <p:spPr>
          <a:xfrm>
            <a:off x="6419475" y="3718506"/>
            <a:ext cx="1" cy="682436"/>
          </a:xfrm>
          <a:prstGeom prst="straightConnector1">
            <a:avLst/>
          </a:prstGeom>
          <a:ln w="317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a:extLst>
              <a:ext uri="{FF2B5EF4-FFF2-40B4-BE49-F238E27FC236}">
                <a16:creationId xmlns:a16="http://schemas.microsoft.com/office/drawing/2014/main" id="{FDA76720-FEF6-43BA-8528-197865F38B86}"/>
              </a:ext>
            </a:extLst>
          </p:cNvPr>
          <p:cNvCxnSpPr>
            <a:cxnSpLocks/>
          </p:cNvCxnSpPr>
          <p:nvPr>
            <p:custDataLst>
              <p:tags r:id="rId5"/>
            </p:custDataLst>
          </p:nvPr>
        </p:nvCxnSpPr>
        <p:spPr>
          <a:xfrm>
            <a:off x="7995675" y="3634703"/>
            <a:ext cx="2373893" cy="850043"/>
          </a:xfrm>
          <a:prstGeom prst="straightConnector1">
            <a:avLst/>
          </a:prstGeom>
          <a:ln w="31750">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6" name="Image 5">
            <a:extLst>
              <a:ext uri="{FF2B5EF4-FFF2-40B4-BE49-F238E27FC236}">
                <a16:creationId xmlns:a16="http://schemas.microsoft.com/office/drawing/2014/main" id="{F2F683C4-FC78-4CA5-8495-89B684899E85}"/>
              </a:ext>
            </a:extLst>
          </p:cNvPr>
          <p:cNvPicPr>
            <a:picLocks noChangeAspect="1"/>
          </p:cNvPicPr>
          <p:nvPr>
            <p:custDataLst>
              <p:tags r:id="rId6"/>
            </p:custDataLst>
          </p:nvPr>
        </p:nvPicPr>
        <p:blipFill rotWithShape="1">
          <a:blip r:embed="rId9">
            <a:extLst>
              <a:ext uri="{28A0092B-C50C-407E-A947-70E740481C1C}">
                <a14:useLocalDpi xmlns:a14="http://schemas.microsoft.com/office/drawing/2010/main" val="0"/>
              </a:ext>
            </a:extLst>
          </a:blip>
          <a:srcRect b="14306"/>
          <a:stretch/>
        </p:blipFill>
        <p:spPr>
          <a:xfrm>
            <a:off x="1606164" y="4534264"/>
            <a:ext cx="811658" cy="695546"/>
          </a:xfrm>
          <a:prstGeom prst="rect">
            <a:avLst/>
          </a:prstGeom>
        </p:spPr>
      </p:pic>
      <p:pic>
        <p:nvPicPr>
          <p:cNvPr id="14" name="Image 13">
            <a:extLst>
              <a:ext uri="{FF2B5EF4-FFF2-40B4-BE49-F238E27FC236}">
                <a16:creationId xmlns:a16="http://schemas.microsoft.com/office/drawing/2014/main" id="{81F637D9-1C78-42CB-AC08-0687B238084E}"/>
              </a:ext>
            </a:extLst>
          </p:cNvPr>
          <p:cNvPicPr>
            <a:picLocks noChangeAspect="1"/>
          </p:cNvPicPr>
          <p:nvPr>
            <p:custDataLst>
              <p:tags r:id="rId7"/>
            </p:custDataLst>
          </p:nvPr>
        </p:nvPicPr>
        <p:blipFill rotWithShape="1">
          <a:blip r:embed="rId9">
            <a:extLst>
              <a:ext uri="{28A0092B-C50C-407E-A947-70E740481C1C}">
                <a14:useLocalDpi xmlns:a14="http://schemas.microsoft.com/office/drawing/2010/main" val="0"/>
              </a:ext>
            </a:extLst>
          </a:blip>
          <a:srcRect b="14306"/>
          <a:stretch/>
        </p:blipFill>
        <p:spPr>
          <a:xfrm flipV="1">
            <a:off x="10752689" y="4771536"/>
            <a:ext cx="811658" cy="695546"/>
          </a:xfrm>
          <a:prstGeom prst="rect">
            <a:avLst/>
          </a:prstGeom>
        </p:spPr>
      </p:pic>
    </p:spTree>
    <p:extLst>
      <p:ext uri="{BB962C8B-B14F-4D97-AF65-F5344CB8AC3E}">
        <p14:creationId xmlns:p14="http://schemas.microsoft.com/office/powerpoint/2010/main" val="8170732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ZoneTexte 15">
            <a:extLst>
              <a:ext uri="{FF2B5EF4-FFF2-40B4-BE49-F238E27FC236}">
                <a16:creationId xmlns:a16="http://schemas.microsoft.com/office/drawing/2014/main" id="{7C1709DA-B68E-4026-B400-AB7181785640}"/>
              </a:ext>
            </a:extLst>
          </p:cNvPr>
          <p:cNvSpPr txBox="1"/>
          <p:nvPr>
            <p:custDataLst>
              <p:tags r:id="rId1"/>
            </p:custDataLst>
          </p:nvPr>
        </p:nvSpPr>
        <p:spPr>
          <a:xfrm>
            <a:off x="2216075" y="537882"/>
            <a:ext cx="7971417" cy="523220"/>
          </a:xfrm>
          <a:prstGeom prst="rect">
            <a:avLst/>
          </a:prstGeom>
          <a:noFill/>
        </p:spPr>
        <p:txBody>
          <a:bodyPr wrap="square" rtlCol="0">
            <a:spAutoFit/>
          </a:bodyPr>
          <a:lstStyle/>
          <a:p>
            <a:pPr algn="ctr"/>
            <a:r>
              <a:rPr lang="fr-CA" sz="2800" b="1" dirty="0">
                <a:solidFill>
                  <a:srgbClr val="00B0F0"/>
                </a:solidFill>
                <a:latin typeface="Arial" panose="020B0604020202020204" pitchFamily="34" charset="0"/>
                <a:cs typeface="Arial" panose="020B0604020202020204" pitchFamily="34" charset="0"/>
              </a:rPr>
              <a:t>DÉCISION DU CONSEIL MUNICIPAL</a:t>
            </a:r>
          </a:p>
        </p:txBody>
      </p:sp>
      <p:sp>
        <p:nvSpPr>
          <p:cNvPr id="27" name="ZoneTexte 26">
            <a:extLst>
              <a:ext uri="{FF2B5EF4-FFF2-40B4-BE49-F238E27FC236}">
                <a16:creationId xmlns:a16="http://schemas.microsoft.com/office/drawing/2014/main" id="{D4081EDB-4C02-4256-8641-B1F32062E9C0}"/>
              </a:ext>
            </a:extLst>
          </p:cNvPr>
          <p:cNvSpPr txBox="1"/>
          <p:nvPr>
            <p:custDataLst>
              <p:tags r:id="rId2"/>
            </p:custDataLst>
          </p:nvPr>
        </p:nvSpPr>
        <p:spPr>
          <a:xfrm>
            <a:off x="1054547" y="2756229"/>
            <a:ext cx="10650071" cy="2308324"/>
          </a:xfrm>
          <a:prstGeom prst="rect">
            <a:avLst/>
          </a:prstGeom>
          <a:noFill/>
        </p:spPr>
        <p:txBody>
          <a:bodyPr wrap="square" rtlCol="0">
            <a:spAutoFit/>
          </a:bodyPr>
          <a:lstStyle/>
          <a:p>
            <a:pPr algn="ctr"/>
            <a:r>
              <a:rPr lang="fr-CA" dirty="0">
                <a:latin typeface="Arial" panose="020B0604020202020204" pitchFamily="34" charset="0"/>
                <a:cs typeface="Arial" panose="020B0604020202020204" pitchFamily="34" charset="0"/>
              </a:rPr>
              <a:t>Le conseil municipal</a:t>
            </a:r>
          </a:p>
          <a:p>
            <a:endParaRPr lang="fr-CA" dirty="0"/>
          </a:p>
          <a:p>
            <a:endParaRPr lang="fr-CA" dirty="0"/>
          </a:p>
          <a:p>
            <a:endParaRPr lang="fr-CA" dirty="0"/>
          </a:p>
          <a:p>
            <a:endParaRPr lang="fr-CA" b="1" dirty="0"/>
          </a:p>
          <a:p>
            <a:r>
              <a:rPr lang="fr-CA" b="1" dirty="0">
                <a:latin typeface="Arial" panose="020B0604020202020204" pitchFamily="34" charset="0"/>
                <a:cs typeface="Arial" panose="020B0604020202020204" pitchFamily="34" charset="0"/>
              </a:rPr>
              <a:t>APPROUVE</a:t>
            </a:r>
            <a:r>
              <a:rPr lang="fr-CA" b="1" dirty="0"/>
              <a:t>			</a:t>
            </a:r>
            <a:r>
              <a:rPr lang="fr-CA" b="1" dirty="0">
                <a:latin typeface="Arial" panose="020B0604020202020204" pitchFamily="34" charset="0"/>
                <a:cs typeface="Arial" panose="020B0604020202020204" pitchFamily="34" charset="0"/>
              </a:rPr>
              <a:t>APPROUVE AVEC CONDITIONS</a:t>
            </a:r>
            <a:r>
              <a:rPr lang="fr-CA" b="1" dirty="0"/>
              <a:t>		</a:t>
            </a:r>
            <a:r>
              <a:rPr lang="fr-CA" b="1" dirty="0">
                <a:latin typeface="Arial" panose="020B0604020202020204" pitchFamily="34" charset="0"/>
                <a:cs typeface="Arial" panose="020B0604020202020204" pitchFamily="34" charset="0"/>
              </a:rPr>
              <a:t>REFUSE 										</a:t>
            </a:r>
            <a:r>
              <a:rPr lang="fr-CA" dirty="0">
                <a:latin typeface="Arial" panose="020B0604020202020204" pitchFamily="34" charset="0"/>
                <a:cs typeface="Arial" panose="020B0604020202020204" pitchFamily="34" charset="0"/>
              </a:rPr>
              <a:t>(Résolution doit 										être motivée)</a:t>
            </a:r>
            <a:r>
              <a:rPr lang="fr-CA" dirty="0"/>
              <a:t> </a:t>
            </a:r>
          </a:p>
        </p:txBody>
      </p:sp>
      <p:cxnSp>
        <p:nvCxnSpPr>
          <p:cNvPr id="28" name="Connecteur droit avec flèche 27">
            <a:extLst>
              <a:ext uri="{FF2B5EF4-FFF2-40B4-BE49-F238E27FC236}">
                <a16:creationId xmlns:a16="http://schemas.microsoft.com/office/drawing/2014/main" id="{A0463C8B-F90D-447A-AB49-49059317BA1B}"/>
              </a:ext>
            </a:extLst>
          </p:cNvPr>
          <p:cNvCxnSpPr/>
          <p:nvPr>
            <p:custDataLst>
              <p:tags r:id="rId3"/>
            </p:custDataLst>
          </p:nvPr>
        </p:nvCxnSpPr>
        <p:spPr>
          <a:xfrm flipH="1">
            <a:off x="1748416" y="3147901"/>
            <a:ext cx="2065469" cy="849854"/>
          </a:xfrm>
          <a:prstGeom prst="straightConnector1">
            <a:avLst/>
          </a:prstGeom>
          <a:ln w="317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a:extLst>
              <a:ext uri="{FF2B5EF4-FFF2-40B4-BE49-F238E27FC236}">
                <a16:creationId xmlns:a16="http://schemas.microsoft.com/office/drawing/2014/main" id="{4FD61D34-9469-49E6-B2BB-097B377DD550}"/>
              </a:ext>
            </a:extLst>
          </p:cNvPr>
          <p:cNvCxnSpPr>
            <a:cxnSpLocks/>
          </p:cNvCxnSpPr>
          <p:nvPr>
            <p:custDataLst>
              <p:tags r:id="rId4"/>
            </p:custDataLst>
          </p:nvPr>
        </p:nvCxnSpPr>
        <p:spPr>
          <a:xfrm>
            <a:off x="6463925" y="3147901"/>
            <a:ext cx="0" cy="961968"/>
          </a:xfrm>
          <a:prstGeom prst="straightConnector1">
            <a:avLst/>
          </a:prstGeom>
          <a:ln w="317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9171491B-B6C4-4276-8D6F-BBC75A6F3DBC}"/>
              </a:ext>
            </a:extLst>
          </p:cNvPr>
          <p:cNvCxnSpPr>
            <a:cxnSpLocks/>
          </p:cNvCxnSpPr>
          <p:nvPr>
            <p:custDataLst>
              <p:tags r:id="rId5"/>
            </p:custDataLst>
          </p:nvPr>
        </p:nvCxnSpPr>
        <p:spPr>
          <a:xfrm>
            <a:off x="8372958" y="3147901"/>
            <a:ext cx="2167815" cy="849854"/>
          </a:xfrm>
          <a:prstGeom prst="straightConnector1">
            <a:avLst/>
          </a:prstGeom>
          <a:ln w="317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000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E5F6903-95AB-46F2-8438-55D3074D36AD}"/>
              </a:ext>
            </a:extLst>
          </p:cNvPr>
          <p:cNvSpPr/>
          <p:nvPr>
            <p:custDataLst>
              <p:tags r:id="rId1"/>
            </p:custDataLst>
          </p:nvPr>
        </p:nvSpPr>
        <p:spPr>
          <a:xfrm>
            <a:off x="0" y="0"/>
            <a:ext cx="2611904" cy="6858000"/>
          </a:xfrm>
          <a:prstGeom prst="rect">
            <a:avLst/>
          </a:prstGeom>
          <a:solidFill>
            <a:srgbClr val="AED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 name="ZoneTexte 2">
            <a:extLst>
              <a:ext uri="{FF2B5EF4-FFF2-40B4-BE49-F238E27FC236}">
                <a16:creationId xmlns:a16="http://schemas.microsoft.com/office/drawing/2014/main" id="{FD6178AE-FBFD-41A7-89E9-8EB0956602AC}"/>
              </a:ext>
            </a:extLst>
          </p:cNvPr>
          <p:cNvSpPr txBox="1"/>
          <p:nvPr>
            <p:custDataLst>
              <p:tags r:id="rId2"/>
            </p:custDataLst>
          </p:nvPr>
        </p:nvSpPr>
        <p:spPr>
          <a:xfrm>
            <a:off x="2608640" y="3013501"/>
            <a:ext cx="9583360" cy="1569660"/>
          </a:xfrm>
          <a:prstGeom prst="rect">
            <a:avLst/>
          </a:prstGeom>
          <a:noFill/>
        </p:spPr>
        <p:txBody>
          <a:bodyPr wrap="square" rtlCol="0">
            <a:spAutoFit/>
          </a:bodyPr>
          <a:lstStyle/>
          <a:p>
            <a:pPr algn="ctr"/>
            <a:r>
              <a:rPr lang="fr-CA" sz="4800" b="1" dirty="0">
                <a:solidFill>
                  <a:srgbClr val="AED647"/>
                </a:solidFill>
                <a:latin typeface="Arial" panose="020B0604020202020204" pitchFamily="34" charset="0"/>
                <a:cs typeface="Arial" panose="020B0604020202020204" pitchFamily="34" charset="0"/>
              </a:rPr>
              <a:t>LOCALISATION DU SITE PROJETÉ</a:t>
            </a:r>
          </a:p>
        </p:txBody>
      </p:sp>
      <p:grpSp>
        <p:nvGrpSpPr>
          <p:cNvPr id="14" name="Groupe 13">
            <a:extLst>
              <a:ext uri="{FF2B5EF4-FFF2-40B4-BE49-F238E27FC236}">
                <a16:creationId xmlns:a16="http://schemas.microsoft.com/office/drawing/2014/main" id="{329CF7C5-23DF-4A43-980C-E996D95A3B1A}"/>
              </a:ext>
            </a:extLst>
          </p:cNvPr>
          <p:cNvGrpSpPr/>
          <p:nvPr>
            <p:custDataLst>
              <p:tags r:id="rId3"/>
            </p:custDataLst>
          </p:nvPr>
        </p:nvGrpSpPr>
        <p:grpSpPr>
          <a:xfrm>
            <a:off x="466575" y="2544565"/>
            <a:ext cx="2274280" cy="1768867"/>
            <a:chOff x="4121833" y="3329396"/>
            <a:chExt cx="2274280" cy="1768867"/>
          </a:xfrm>
        </p:grpSpPr>
        <p:sp>
          <p:nvSpPr>
            <p:cNvPr id="9" name="ZoneTexte 8">
              <a:extLst>
                <a:ext uri="{FF2B5EF4-FFF2-40B4-BE49-F238E27FC236}">
                  <a16:creationId xmlns:a16="http://schemas.microsoft.com/office/drawing/2014/main" id="{8576DAB3-F7BA-4AED-B126-546764A6F54A}"/>
                </a:ext>
              </a:extLst>
            </p:cNvPr>
            <p:cNvSpPr txBox="1"/>
            <p:nvPr/>
          </p:nvSpPr>
          <p:spPr>
            <a:xfrm>
              <a:off x="4300027" y="3568055"/>
              <a:ext cx="2096086" cy="1323439"/>
            </a:xfrm>
            <a:prstGeom prst="rect">
              <a:avLst/>
            </a:prstGeom>
            <a:noFill/>
            <a:ln>
              <a:noFill/>
            </a:ln>
          </p:spPr>
          <p:txBody>
            <a:bodyPr wrap="square" rtlCol="0">
              <a:spAutoFit/>
            </a:bodyPr>
            <a:lstStyle/>
            <a:p>
              <a:r>
                <a:rPr lang="fr-CA" sz="8000" b="1" dirty="0">
                  <a:solidFill>
                    <a:schemeClr val="bg1"/>
                  </a:solidFill>
                  <a:latin typeface="Arial" panose="020B0604020202020204" pitchFamily="34" charset="0"/>
                  <a:cs typeface="Arial" panose="020B0604020202020204" pitchFamily="34" charset="0"/>
                </a:rPr>
                <a:t>01</a:t>
              </a:r>
            </a:p>
          </p:txBody>
        </p:sp>
        <p:grpSp>
          <p:nvGrpSpPr>
            <p:cNvPr id="13" name="Groupe 12">
              <a:extLst>
                <a:ext uri="{FF2B5EF4-FFF2-40B4-BE49-F238E27FC236}">
                  <a16:creationId xmlns:a16="http://schemas.microsoft.com/office/drawing/2014/main" id="{B8F02696-2D53-4195-AEAD-F2B3437E186F}"/>
                </a:ext>
              </a:extLst>
            </p:cNvPr>
            <p:cNvGrpSpPr/>
            <p:nvPr/>
          </p:nvGrpSpPr>
          <p:grpSpPr>
            <a:xfrm>
              <a:off x="4121833" y="3329396"/>
              <a:ext cx="1772530" cy="1768867"/>
              <a:chOff x="6414867" y="3225163"/>
              <a:chExt cx="1772530" cy="1768867"/>
            </a:xfrm>
          </p:grpSpPr>
          <p:sp>
            <p:nvSpPr>
              <p:cNvPr id="10" name="Ellipse 9">
                <a:extLst>
                  <a:ext uri="{FF2B5EF4-FFF2-40B4-BE49-F238E27FC236}">
                    <a16:creationId xmlns:a16="http://schemas.microsoft.com/office/drawing/2014/main" id="{A9AF3039-5192-4619-8C54-AFD4438BCEEA}"/>
                  </a:ext>
                </a:extLst>
              </p:cNvPr>
              <p:cNvSpPr/>
              <p:nvPr/>
            </p:nvSpPr>
            <p:spPr>
              <a:xfrm>
                <a:off x="6414868" y="3319975"/>
                <a:ext cx="1674055" cy="167405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Ellipse 10">
                <a:extLst>
                  <a:ext uri="{FF2B5EF4-FFF2-40B4-BE49-F238E27FC236}">
                    <a16:creationId xmlns:a16="http://schemas.microsoft.com/office/drawing/2014/main" id="{89678EB1-3C96-4E93-A52A-21128B4B5797}"/>
                  </a:ext>
                </a:extLst>
              </p:cNvPr>
              <p:cNvSpPr/>
              <p:nvPr/>
            </p:nvSpPr>
            <p:spPr>
              <a:xfrm>
                <a:off x="6513342" y="3288515"/>
                <a:ext cx="1674055" cy="167405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Ellipse 11">
                <a:extLst>
                  <a:ext uri="{FF2B5EF4-FFF2-40B4-BE49-F238E27FC236}">
                    <a16:creationId xmlns:a16="http://schemas.microsoft.com/office/drawing/2014/main" id="{53EF5A90-1B84-4E2B-B44F-82BCE2AF2D8E}"/>
                  </a:ext>
                </a:extLst>
              </p:cNvPr>
              <p:cNvSpPr/>
              <p:nvPr/>
            </p:nvSpPr>
            <p:spPr>
              <a:xfrm>
                <a:off x="6414867" y="3225163"/>
                <a:ext cx="1674055" cy="167405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spTree>
    <p:extLst>
      <p:ext uri="{BB962C8B-B14F-4D97-AF65-F5344CB8AC3E}">
        <p14:creationId xmlns:p14="http://schemas.microsoft.com/office/powerpoint/2010/main" val="3976671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B8F15B8-CC55-4CCC-8D10-C8CEF5DDFD26}"/>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rcRect l="13020" r="13020"/>
          <a:stretch/>
        </p:blipFill>
        <p:spPr>
          <a:xfrm>
            <a:off x="5107013" y="409303"/>
            <a:ext cx="5638800" cy="5638800"/>
          </a:xfrm>
          <a:prstGeom prst="ellipse">
            <a:avLst/>
          </a:prstGeom>
        </p:spPr>
      </p:pic>
      <p:sp>
        <p:nvSpPr>
          <p:cNvPr id="4" name="Étoile : 5 branches 3">
            <a:extLst>
              <a:ext uri="{FF2B5EF4-FFF2-40B4-BE49-F238E27FC236}">
                <a16:creationId xmlns:a16="http://schemas.microsoft.com/office/drawing/2014/main" id="{BFB79850-BA9B-4707-85BE-0C81C4311450}"/>
              </a:ext>
            </a:extLst>
          </p:cNvPr>
          <p:cNvSpPr/>
          <p:nvPr>
            <p:custDataLst>
              <p:tags r:id="rId2"/>
            </p:custDataLst>
          </p:nvPr>
        </p:nvSpPr>
        <p:spPr>
          <a:xfrm>
            <a:off x="9750862" y="3150359"/>
            <a:ext cx="376518" cy="376518"/>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7" name="ZoneTexte 16">
            <a:extLst>
              <a:ext uri="{FF2B5EF4-FFF2-40B4-BE49-F238E27FC236}">
                <a16:creationId xmlns:a16="http://schemas.microsoft.com/office/drawing/2014/main" id="{DE452FA5-D37D-4FA8-819A-75DE1CA2E159}"/>
              </a:ext>
            </a:extLst>
          </p:cNvPr>
          <p:cNvSpPr txBox="1"/>
          <p:nvPr>
            <p:custDataLst>
              <p:tags r:id="rId3"/>
            </p:custDataLst>
          </p:nvPr>
        </p:nvSpPr>
        <p:spPr>
          <a:xfrm>
            <a:off x="795618" y="3424552"/>
            <a:ext cx="2608729" cy="646331"/>
          </a:xfrm>
          <a:prstGeom prst="rect">
            <a:avLst/>
          </a:prstGeom>
          <a:noFill/>
        </p:spPr>
        <p:txBody>
          <a:bodyPr wrap="square" rtlCol="0">
            <a:spAutoFit/>
          </a:bodyPr>
          <a:lstStyle/>
          <a:p>
            <a:r>
              <a:rPr lang="fr-CA" b="1" dirty="0">
                <a:latin typeface="Arial" panose="020B0604020202020204" pitchFamily="34" charset="0"/>
                <a:cs typeface="Arial" panose="020B0604020202020204" pitchFamily="34" charset="0"/>
              </a:rPr>
              <a:t>Localisation sur une partie du lot 6 363 143</a:t>
            </a:r>
          </a:p>
        </p:txBody>
      </p:sp>
    </p:spTree>
    <p:extLst>
      <p:ext uri="{BB962C8B-B14F-4D97-AF65-F5344CB8AC3E}">
        <p14:creationId xmlns:p14="http://schemas.microsoft.com/office/powerpoint/2010/main" val="2566210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824534FF-BDE1-4919-9AFE-FE8D5CE3164D}"/>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rcRect l="16600" r="16600"/>
          <a:stretch/>
        </p:blipFill>
        <p:spPr>
          <a:xfrm>
            <a:off x="5471159" y="322123"/>
            <a:ext cx="6204857" cy="6204857"/>
          </a:xfrm>
          <a:prstGeom prst="ellipse">
            <a:avLst/>
          </a:prstGeom>
        </p:spPr>
      </p:pic>
      <p:sp>
        <p:nvSpPr>
          <p:cNvPr id="4" name="Étoile : 5 branches 3">
            <a:extLst>
              <a:ext uri="{FF2B5EF4-FFF2-40B4-BE49-F238E27FC236}">
                <a16:creationId xmlns:a16="http://schemas.microsoft.com/office/drawing/2014/main" id="{BFB79850-BA9B-4707-85BE-0C81C4311450}"/>
              </a:ext>
            </a:extLst>
          </p:cNvPr>
          <p:cNvSpPr/>
          <p:nvPr>
            <p:custDataLst>
              <p:tags r:id="rId2"/>
            </p:custDataLst>
          </p:nvPr>
        </p:nvSpPr>
        <p:spPr>
          <a:xfrm>
            <a:off x="9593836" y="2860341"/>
            <a:ext cx="376518" cy="376518"/>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7" name="ZoneTexte 16">
            <a:extLst>
              <a:ext uri="{FF2B5EF4-FFF2-40B4-BE49-F238E27FC236}">
                <a16:creationId xmlns:a16="http://schemas.microsoft.com/office/drawing/2014/main" id="{DE452FA5-D37D-4FA8-819A-75DE1CA2E159}"/>
              </a:ext>
            </a:extLst>
          </p:cNvPr>
          <p:cNvSpPr txBox="1"/>
          <p:nvPr>
            <p:custDataLst>
              <p:tags r:id="rId3"/>
            </p:custDataLst>
          </p:nvPr>
        </p:nvSpPr>
        <p:spPr>
          <a:xfrm>
            <a:off x="950362" y="2130324"/>
            <a:ext cx="2608729" cy="1477328"/>
          </a:xfrm>
          <a:prstGeom prst="rect">
            <a:avLst/>
          </a:prstGeom>
          <a:noFill/>
        </p:spPr>
        <p:txBody>
          <a:bodyPr wrap="square" rtlCol="0">
            <a:spAutoFit/>
          </a:bodyPr>
          <a:lstStyle/>
          <a:p>
            <a:r>
              <a:rPr lang="fr-CA" b="1" dirty="0">
                <a:latin typeface="Arial" panose="020B0604020202020204" pitchFamily="34" charset="0"/>
                <a:cs typeface="Arial" panose="020B0604020202020204" pitchFamily="34" charset="0"/>
              </a:rPr>
              <a:t>Localisation sur une partie du lot 6 363 143</a:t>
            </a:r>
          </a:p>
          <a:p>
            <a:endParaRPr lang="fr-CA"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CA" dirty="0">
                <a:latin typeface="Arial" panose="020B0604020202020204" pitchFamily="34" charset="0"/>
                <a:cs typeface="Arial" panose="020B0604020202020204" pitchFamily="34" charset="0"/>
              </a:rPr>
              <a:t>Lot en zone agricole</a:t>
            </a:r>
          </a:p>
          <a:p>
            <a:pPr marL="285750" indent="-285750">
              <a:buFontTx/>
              <a:buChar char="-"/>
            </a:pPr>
            <a:endParaRPr lang="fr-CA"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6051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F5935D6-D7AC-4869-8EED-B673B0C8AC1D}"/>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rcRect l="4527" r="4527"/>
          <a:stretch/>
        </p:blipFill>
        <p:spPr>
          <a:xfrm>
            <a:off x="5538651" y="566057"/>
            <a:ext cx="5778137" cy="5778137"/>
          </a:xfrm>
          <a:prstGeom prst="ellipse">
            <a:avLst/>
          </a:prstGeom>
        </p:spPr>
      </p:pic>
      <p:sp>
        <p:nvSpPr>
          <p:cNvPr id="7" name="ZoneTexte 6">
            <a:extLst>
              <a:ext uri="{FF2B5EF4-FFF2-40B4-BE49-F238E27FC236}">
                <a16:creationId xmlns:a16="http://schemas.microsoft.com/office/drawing/2014/main" id="{A919FE71-9825-4537-BF08-84C50B747E9E}"/>
              </a:ext>
            </a:extLst>
          </p:cNvPr>
          <p:cNvSpPr txBox="1"/>
          <p:nvPr>
            <p:custDataLst>
              <p:tags r:id="rId2"/>
            </p:custDataLst>
          </p:nvPr>
        </p:nvSpPr>
        <p:spPr>
          <a:xfrm>
            <a:off x="875212" y="901712"/>
            <a:ext cx="3301141" cy="5632311"/>
          </a:xfrm>
          <a:prstGeom prst="rect">
            <a:avLst/>
          </a:prstGeom>
          <a:noFill/>
        </p:spPr>
        <p:txBody>
          <a:bodyPr wrap="square" rtlCol="0">
            <a:spAutoFit/>
          </a:bodyPr>
          <a:lstStyle/>
          <a:p>
            <a:r>
              <a:rPr lang="fr-CA" b="1" dirty="0">
                <a:latin typeface="Arial" panose="020B0604020202020204" pitchFamily="34" charset="0"/>
                <a:cs typeface="Arial" panose="020B0604020202020204" pitchFamily="34" charset="0"/>
              </a:rPr>
              <a:t>Extrait plan de zonage</a:t>
            </a:r>
          </a:p>
          <a:p>
            <a:r>
              <a:rPr lang="fr-CA" b="1" dirty="0">
                <a:latin typeface="Arial" panose="020B0604020202020204" pitchFamily="34" charset="0"/>
                <a:cs typeface="Arial" panose="020B0604020202020204" pitchFamily="34" charset="0"/>
              </a:rPr>
              <a:t>Localisation dans la zone 21-Ad (agricole dynamique)</a:t>
            </a:r>
          </a:p>
          <a:p>
            <a:endParaRPr lang="fr-CA" dirty="0">
              <a:latin typeface="Arial" panose="020B0604020202020204" pitchFamily="34" charset="0"/>
              <a:cs typeface="Arial" panose="020B0604020202020204" pitchFamily="34" charset="0"/>
            </a:endParaRPr>
          </a:p>
          <a:p>
            <a:r>
              <a:rPr lang="fr-CA" dirty="0">
                <a:latin typeface="Arial" panose="020B0604020202020204" pitchFamily="34" charset="0"/>
                <a:cs typeface="Arial" panose="020B0604020202020204" pitchFamily="34" charset="0"/>
              </a:rPr>
              <a:t>Usage est spécifiquement autorisé :</a:t>
            </a:r>
          </a:p>
          <a:p>
            <a:pPr algn="l"/>
            <a:endParaRPr lang="fr-CA" sz="1800" b="0" i="0" u="none" strike="noStrike" baseline="0" dirty="0">
              <a:solidFill>
                <a:srgbClr val="000000"/>
              </a:solidFill>
              <a:latin typeface="Arial" panose="020B0604020202020204" pitchFamily="34" charset="0"/>
            </a:endParaRPr>
          </a:p>
          <a:p>
            <a:r>
              <a:rPr lang="fr-CA" sz="1800" b="0" i="1" u="none" strike="noStrike" baseline="0" dirty="0">
                <a:solidFill>
                  <a:srgbClr val="000000"/>
                </a:solidFill>
                <a:latin typeface="Arial" panose="020B0604020202020204" pitchFamily="34" charset="0"/>
              </a:rPr>
              <a:t>L’exploitation minière peut être autorisée pourvu qu’elle soit approuvée conformément au règlement sur les usages conditionnels. </a:t>
            </a:r>
          </a:p>
          <a:p>
            <a:endParaRPr lang="fr-CA" dirty="0"/>
          </a:p>
          <a:p>
            <a:r>
              <a:rPr lang="fr-CA" dirty="0">
                <a:latin typeface="Arial" panose="020B0604020202020204" pitchFamily="34" charset="0"/>
                <a:cs typeface="Arial" panose="020B0604020202020204" pitchFamily="34" charset="0"/>
              </a:rPr>
              <a:t>À noter qu’une autorisation de la CPTAQ est également nécessaire pour une utilisation à des fins autre qu’agricole étant donné que le lot se trouve en zone agricole permanente. </a:t>
            </a:r>
          </a:p>
        </p:txBody>
      </p:sp>
      <p:sp>
        <p:nvSpPr>
          <p:cNvPr id="6" name="Ellipse 5">
            <a:extLst>
              <a:ext uri="{FF2B5EF4-FFF2-40B4-BE49-F238E27FC236}">
                <a16:creationId xmlns:a16="http://schemas.microsoft.com/office/drawing/2014/main" id="{B83C2E75-411A-401E-9467-64ECB0623938}"/>
              </a:ext>
            </a:extLst>
          </p:cNvPr>
          <p:cNvSpPr/>
          <p:nvPr>
            <p:custDataLst>
              <p:tags r:id="rId3"/>
            </p:custDataLst>
          </p:nvPr>
        </p:nvSpPr>
        <p:spPr>
          <a:xfrm>
            <a:off x="8548551" y="4396740"/>
            <a:ext cx="1306286" cy="130628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a:t>
            </a:r>
          </a:p>
        </p:txBody>
      </p:sp>
    </p:spTree>
    <p:extLst>
      <p:ext uri="{BB962C8B-B14F-4D97-AF65-F5344CB8AC3E}">
        <p14:creationId xmlns:p14="http://schemas.microsoft.com/office/powerpoint/2010/main" val="147110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A919FE71-9825-4537-BF08-84C50B747E9E}"/>
              </a:ext>
            </a:extLst>
          </p:cNvPr>
          <p:cNvSpPr txBox="1"/>
          <p:nvPr>
            <p:custDataLst>
              <p:tags r:id="rId1"/>
            </p:custDataLst>
          </p:nvPr>
        </p:nvSpPr>
        <p:spPr>
          <a:xfrm>
            <a:off x="722218" y="1879403"/>
            <a:ext cx="3301141" cy="2585323"/>
          </a:xfrm>
          <a:prstGeom prst="rect">
            <a:avLst/>
          </a:prstGeom>
          <a:noFill/>
        </p:spPr>
        <p:txBody>
          <a:bodyPr wrap="square" rtlCol="0">
            <a:spAutoFit/>
          </a:bodyPr>
          <a:lstStyle/>
          <a:p>
            <a:r>
              <a:rPr lang="fr-CA" b="1" dirty="0">
                <a:latin typeface="Arial" panose="020B0604020202020204" pitchFamily="34" charset="0"/>
                <a:cs typeface="Arial" panose="020B0604020202020204" pitchFamily="34" charset="0"/>
              </a:rPr>
              <a:t>Extrait classification des usages au règlement de zonage 2008-82</a:t>
            </a:r>
          </a:p>
          <a:p>
            <a:endParaRPr lang="fr-CA" sz="1800" b="1" i="1" u="none" strike="noStrike" baseline="0" dirty="0">
              <a:solidFill>
                <a:srgbClr val="000000"/>
              </a:solidFill>
              <a:latin typeface="Arial" panose="020B0604020202020204" pitchFamily="34" charset="0"/>
              <a:cs typeface="Arial" panose="020B0604020202020204" pitchFamily="34" charset="0"/>
            </a:endParaRPr>
          </a:p>
          <a:p>
            <a:r>
              <a:rPr lang="fr-CA" sz="1800" b="1" i="1" u="none" strike="noStrike" baseline="0" dirty="0">
                <a:solidFill>
                  <a:srgbClr val="000000"/>
                </a:solidFill>
                <a:latin typeface="Arial" panose="020B0604020202020204" pitchFamily="34" charset="0"/>
                <a:cs typeface="Arial" panose="020B0604020202020204" pitchFamily="34" charset="0"/>
              </a:rPr>
              <a:t>9. Exploitation primaire</a:t>
            </a:r>
          </a:p>
          <a:p>
            <a:r>
              <a:rPr lang="fr-CA" sz="1800" b="1" i="1" u="none" strike="noStrike" baseline="0" dirty="0">
                <a:solidFill>
                  <a:srgbClr val="000000"/>
                </a:solidFill>
                <a:latin typeface="Arial" panose="020B0604020202020204" pitchFamily="34" charset="0"/>
                <a:cs typeface="Arial" panose="020B0604020202020204" pitchFamily="34" charset="0"/>
              </a:rPr>
              <a:t>94</a:t>
            </a:r>
            <a:r>
              <a:rPr lang="fr-CA" b="1" i="1" dirty="0">
                <a:solidFill>
                  <a:srgbClr val="000000"/>
                </a:solidFill>
                <a:latin typeface="Arial" panose="020B0604020202020204" pitchFamily="34" charset="0"/>
                <a:cs typeface="Arial" panose="020B0604020202020204" pitchFamily="34" charset="0"/>
              </a:rPr>
              <a:t>. Exploitation minière</a:t>
            </a:r>
          </a:p>
          <a:p>
            <a:r>
              <a:rPr lang="fr-CA" sz="1800" b="1" i="1" u="none" strike="noStrike" baseline="0" dirty="0">
                <a:solidFill>
                  <a:srgbClr val="000000"/>
                </a:solidFill>
                <a:latin typeface="Arial" panose="020B0604020202020204" pitchFamily="34" charset="0"/>
                <a:cs typeface="Arial" panose="020B0604020202020204" pitchFamily="34" charset="0"/>
              </a:rPr>
              <a:t>944. Carrière et sablière</a:t>
            </a:r>
          </a:p>
          <a:p>
            <a:r>
              <a:rPr lang="fr-CA" b="1" i="1" dirty="0">
                <a:solidFill>
                  <a:srgbClr val="000000"/>
                </a:solidFill>
                <a:latin typeface="Arial" panose="020B0604020202020204" pitchFamily="34" charset="0"/>
                <a:cs typeface="Arial" panose="020B0604020202020204" pitchFamily="34" charset="0"/>
              </a:rPr>
              <a:t>9442. Sablière et gravière</a:t>
            </a:r>
            <a:endParaRPr lang="fr-CA" sz="1800" b="0" i="1" u="none" strike="noStrike" baseline="0" dirty="0">
              <a:solidFill>
                <a:srgbClr val="000000"/>
              </a:solidFill>
              <a:latin typeface="Arial" panose="020B0604020202020204" pitchFamily="34" charset="0"/>
            </a:endParaRPr>
          </a:p>
          <a:p>
            <a:endParaRPr lang="fr-CA" dirty="0"/>
          </a:p>
        </p:txBody>
      </p:sp>
      <p:pic>
        <p:nvPicPr>
          <p:cNvPr id="2" name="Image 1">
            <a:extLst>
              <a:ext uri="{FF2B5EF4-FFF2-40B4-BE49-F238E27FC236}">
                <a16:creationId xmlns:a16="http://schemas.microsoft.com/office/drawing/2014/main" id="{41499B33-E084-85AB-758A-CD8890309CD9}"/>
              </a:ext>
            </a:extLst>
          </p:cNvPr>
          <p:cNvPicPr>
            <a:picLocks noChangeAspect="1"/>
          </p:cNvPicPr>
          <p:nvPr/>
        </p:nvPicPr>
        <p:blipFill rotWithShape="1">
          <a:blip r:embed="rId3">
            <a:extLst>
              <a:ext uri="{28A0092B-C50C-407E-A947-70E740481C1C}">
                <a14:useLocalDpi xmlns:a14="http://schemas.microsoft.com/office/drawing/2010/main" val="0"/>
              </a:ext>
            </a:extLst>
          </a:blip>
          <a:srcRect l="6943" t="396" r="36779" b="-396"/>
          <a:stretch/>
        </p:blipFill>
        <p:spPr>
          <a:xfrm>
            <a:off x="5264458" y="452846"/>
            <a:ext cx="5862919" cy="5862919"/>
          </a:xfrm>
          <a:prstGeom prst="ellipse">
            <a:avLst/>
          </a:prstGeom>
        </p:spPr>
      </p:pic>
    </p:spTree>
    <p:extLst>
      <p:ext uri="{BB962C8B-B14F-4D97-AF65-F5344CB8AC3E}">
        <p14:creationId xmlns:p14="http://schemas.microsoft.com/office/powerpoint/2010/main" val="4077687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E5F6903-95AB-46F2-8438-55D3074D36AD}"/>
              </a:ext>
            </a:extLst>
          </p:cNvPr>
          <p:cNvSpPr/>
          <p:nvPr>
            <p:custDataLst>
              <p:tags r:id="rId1"/>
            </p:custDataLst>
          </p:nvPr>
        </p:nvSpPr>
        <p:spPr>
          <a:xfrm>
            <a:off x="0" y="0"/>
            <a:ext cx="2611904" cy="6858000"/>
          </a:xfrm>
          <a:prstGeom prst="rect">
            <a:avLst/>
          </a:prstGeom>
          <a:solidFill>
            <a:srgbClr val="009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 name="ZoneTexte 2">
            <a:extLst>
              <a:ext uri="{FF2B5EF4-FFF2-40B4-BE49-F238E27FC236}">
                <a16:creationId xmlns:a16="http://schemas.microsoft.com/office/drawing/2014/main" id="{FD6178AE-FBFD-41A7-89E9-8EB0956602AC}"/>
              </a:ext>
            </a:extLst>
          </p:cNvPr>
          <p:cNvSpPr txBox="1"/>
          <p:nvPr>
            <p:custDataLst>
              <p:tags r:id="rId2"/>
            </p:custDataLst>
          </p:nvPr>
        </p:nvSpPr>
        <p:spPr>
          <a:xfrm>
            <a:off x="2608640" y="3013501"/>
            <a:ext cx="9583360" cy="830997"/>
          </a:xfrm>
          <a:prstGeom prst="rect">
            <a:avLst/>
          </a:prstGeom>
          <a:noFill/>
        </p:spPr>
        <p:txBody>
          <a:bodyPr wrap="square" rtlCol="0">
            <a:spAutoFit/>
          </a:bodyPr>
          <a:lstStyle/>
          <a:p>
            <a:pPr algn="ctr"/>
            <a:r>
              <a:rPr lang="fr-CA" sz="4800" b="1" dirty="0">
                <a:solidFill>
                  <a:srgbClr val="0098DA"/>
                </a:solidFill>
                <a:latin typeface="Arial" panose="020B0604020202020204" pitchFamily="34" charset="0"/>
                <a:cs typeface="Arial" panose="020B0604020202020204" pitchFamily="34" charset="0"/>
              </a:rPr>
              <a:t>PRÉSENTATION DU PROJET</a:t>
            </a:r>
          </a:p>
        </p:txBody>
      </p:sp>
      <p:grpSp>
        <p:nvGrpSpPr>
          <p:cNvPr id="14" name="Groupe 13">
            <a:extLst>
              <a:ext uri="{FF2B5EF4-FFF2-40B4-BE49-F238E27FC236}">
                <a16:creationId xmlns:a16="http://schemas.microsoft.com/office/drawing/2014/main" id="{329CF7C5-23DF-4A43-980C-E996D95A3B1A}"/>
              </a:ext>
            </a:extLst>
          </p:cNvPr>
          <p:cNvGrpSpPr/>
          <p:nvPr>
            <p:custDataLst>
              <p:tags r:id="rId3"/>
            </p:custDataLst>
          </p:nvPr>
        </p:nvGrpSpPr>
        <p:grpSpPr>
          <a:xfrm>
            <a:off x="403822" y="2544566"/>
            <a:ext cx="2274280" cy="1768867"/>
            <a:chOff x="4121833" y="3329396"/>
            <a:chExt cx="2274280" cy="1768867"/>
          </a:xfrm>
        </p:grpSpPr>
        <p:sp>
          <p:nvSpPr>
            <p:cNvPr id="9" name="ZoneTexte 8">
              <a:extLst>
                <a:ext uri="{FF2B5EF4-FFF2-40B4-BE49-F238E27FC236}">
                  <a16:creationId xmlns:a16="http://schemas.microsoft.com/office/drawing/2014/main" id="{8576DAB3-F7BA-4AED-B126-546764A6F54A}"/>
                </a:ext>
              </a:extLst>
            </p:cNvPr>
            <p:cNvSpPr txBox="1"/>
            <p:nvPr/>
          </p:nvSpPr>
          <p:spPr>
            <a:xfrm>
              <a:off x="4300027" y="3568055"/>
              <a:ext cx="2096086" cy="1323439"/>
            </a:xfrm>
            <a:prstGeom prst="rect">
              <a:avLst/>
            </a:prstGeom>
            <a:noFill/>
            <a:ln>
              <a:noFill/>
            </a:ln>
          </p:spPr>
          <p:txBody>
            <a:bodyPr wrap="square" rtlCol="0">
              <a:spAutoFit/>
            </a:bodyPr>
            <a:lstStyle/>
            <a:p>
              <a:r>
                <a:rPr lang="fr-CA" sz="8000" b="1" dirty="0">
                  <a:solidFill>
                    <a:schemeClr val="bg1"/>
                  </a:solidFill>
                  <a:latin typeface="Arial" panose="020B0604020202020204" pitchFamily="34" charset="0"/>
                  <a:cs typeface="Arial" panose="020B0604020202020204" pitchFamily="34" charset="0"/>
                </a:rPr>
                <a:t>03</a:t>
              </a:r>
            </a:p>
          </p:txBody>
        </p:sp>
        <p:grpSp>
          <p:nvGrpSpPr>
            <p:cNvPr id="13" name="Groupe 12">
              <a:extLst>
                <a:ext uri="{FF2B5EF4-FFF2-40B4-BE49-F238E27FC236}">
                  <a16:creationId xmlns:a16="http://schemas.microsoft.com/office/drawing/2014/main" id="{B8F02696-2D53-4195-AEAD-F2B3437E186F}"/>
                </a:ext>
              </a:extLst>
            </p:cNvPr>
            <p:cNvGrpSpPr/>
            <p:nvPr/>
          </p:nvGrpSpPr>
          <p:grpSpPr>
            <a:xfrm>
              <a:off x="4121833" y="3329396"/>
              <a:ext cx="1772530" cy="1768867"/>
              <a:chOff x="6414867" y="3225163"/>
              <a:chExt cx="1772530" cy="1768867"/>
            </a:xfrm>
          </p:grpSpPr>
          <p:sp>
            <p:nvSpPr>
              <p:cNvPr id="10" name="Ellipse 9">
                <a:extLst>
                  <a:ext uri="{FF2B5EF4-FFF2-40B4-BE49-F238E27FC236}">
                    <a16:creationId xmlns:a16="http://schemas.microsoft.com/office/drawing/2014/main" id="{A9AF3039-5192-4619-8C54-AFD4438BCEEA}"/>
                  </a:ext>
                </a:extLst>
              </p:cNvPr>
              <p:cNvSpPr/>
              <p:nvPr/>
            </p:nvSpPr>
            <p:spPr>
              <a:xfrm>
                <a:off x="6414868" y="3319975"/>
                <a:ext cx="1674055" cy="167405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Ellipse 10">
                <a:extLst>
                  <a:ext uri="{FF2B5EF4-FFF2-40B4-BE49-F238E27FC236}">
                    <a16:creationId xmlns:a16="http://schemas.microsoft.com/office/drawing/2014/main" id="{89678EB1-3C96-4E93-A52A-21128B4B5797}"/>
                  </a:ext>
                </a:extLst>
              </p:cNvPr>
              <p:cNvSpPr/>
              <p:nvPr/>
            </p:nvSpPr>
            <p:spPr>
              <a:xfrm>
                <a:off x="6513342" y="3288515"/>
                <a:ext cx="1674055" cy="167405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Ellipse 11">
                <a:extLst>
                  <a:ext uri="{FF2B5EF4-FFF2-40B4-BE49-F238E27FC236}">
                    <a16:creationId xmlns:a16="http://schemas.microsoft.com/office/drawing/2014/main" id="{53EF5A90-1B84-4E2B-B44F-82BCE2AF2D8E}"/>
                  </a:ext>
                </a:extLst>
              </p:cNvPr>
              <p:cNvSpPr/>
              <p:nvPr/>
            </p:nvSpPr>
            <p:spPr>
              <a:xfrm>
                <a:off x="6414867" y="3225163"/>
                <a:ext cx="1674055" cy="167405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spTree>
    <p:extLst>
      <p:ext uri="{BB962C8B-B14F-4D97-AF65-F5344CB8AC3E}">
        <p14:creationId xmlns:p14="http://schemas.microsoft.com/office/powerpoint/2010/main" val="3563425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ZoneTexte 16">
            <a:extLst>
              <a:ext uri="{FF2B5EF4-FFF2-40B4-BE49-F238E27FC236}">
                <a16:creationId xmlns:a16="http://schemas.microsoft.com/office/drawing/2014/main" id="{D247486A-AB2A-49C0-9736-5B0534F9B93B}"/>
              </a:ext>
            </a:extLst>
          </p:cNvPr>
          <p:cNvSpPr txBox="1"/>
          <p:nvPr>
            <p:custDataLst>
              <p:tags r:id="rId1"/>
            </p:custDataLst>
          </p:nvPr>
        </p:nvSpPr>
        <p:spPr>
          <a:xfrm>
            <a:off x="711461" y="783772"/>
            <a:ext cx="10026208" cy="3785652"/>
          </a:xfrm>
          <a:prstGeom prst="rect">
            <a:avLst/>
          </a:prstGeom>
          <a:noFill/>
        </p:spPr>
        <p:txBody>
          <a:bodyPr wrap="square" rtlCol="0">
            <a:spAutoFit/>
          </a:bodyPr>
          <a:lstStyle/>
          <a:p>
            <a:r>
              <a:rPr lang="fr-CA" sz="2800" b="1" dirty="0">
                <a:solidFill>
                  <a:srgbClr val="00B0F0"/>
                </a:solidFill>
                <a:latin typeface="Arial" panose="020B0604020202020204" pitchFamily="34" charset="0"/>
                <a:cs typeface="Arial" panose="020B0604020202020204" pitchFamily="34" charset="0"/>
              </a:rPr>
              <a:t>HISTORIQUE DU DOSSIER</a:t>
            </a:r>
          </a:p>
          <a:p>
            <a:endParaRPr lang="fr-CA" sz="2800" b="1" dirty="0">
              <a:solidFill>
                <a:srgbClr val="00B0F0"/>
              </a:solidFill>
              <a:latin typeface="Arial" panose="020B0604020202020204" pitchFamily="34" charset="0"/>
              <a:cs typeface="Arial" panose="020B0604020202020204" pitchFamily="34" charset="0"/>
            </a:endParaRPr>
          </a:p>
          <a:p>
            <a:pPr>
              <a:spcAft>
                <a:spcPts val="1200"/>
              </a:spcAft>
            </a:pPr>
            <a:r>
              <a:rPr lang="fr-CA" b="1" dirty="0">
                <a:latin typeface="Arial" panose="020B0604020202020204" pitchFamily="34" charset="0"/>
                <a:cs typeface="Arial" panose="020B0604020202020204" pitchFamily="34" charset="0"/>
              </a:rPr>
              <a:t>2007</a:t>
            </a:r>
            <a:r>
              <a:rPr lang="fr-CA" dirty="0">
                <a:latin typeface="Arial" panose="020B0604020202020204" pitchFamily="34" charset="0"/>
                <a:cs typeface="Arial" panose="020B0604020202020204" pitchFamily="34" charset="0"/>
              </a:rPr>
              <a:t> – Autorisation de l’exploitation de la sablière (6 ha) CPTAQ pour une période de 2 ans </a:t>
            </a:r>
          </a:p>
          <a:p>
            <a:pPr>
              <a:spcAft>
                <a:spcPts val="1200"/>
              </a:spcAft>
            </a:pPr>
            <a:r>
              <a:rPr lang="fr-CA" b="1" dirty="0">
                <a:latin typeface="Arial" panose="020B0604020202020204" pitchFamily="34" charset="0"/>
                <a:cs typeface="Arial" panose="020B0604020202020204" pitchFamily="34" charset="0"/>
              </a:rPr>
              <a:t>2009</a:t>
            </a:r>
            <a:r>
              <a:rPr lang="fr-CA" dirty="0">
                <a:latin typeface="Arial" panose="020B0604020202020204" pitchFamily="34" charset="0"/>
                <a:cs typeface="Arial" panose="020B0604020202020204" pitchFamily="34" charset="0"/>
              </a:rPr>
              <a:t> – Autorisation renouvelée pour 5 ans par la CPTAQ (8 ha)</a:t>
            </a:r>
          </a:p>
          <a:p>
            <a:pPr>
              <a:spcAft>
                <a:spcPts val="1200"/>
              </a:spcAft>
            </a:pPr>
            <a:r>
              <a:rPr lang="fr-CA" b="1" dirty="0">
                <a:latin typeface="Arial" panose="020B0604020202020204" pitchFamily="34" charset="0"/>
                <a:cs typeface="Arial" panose="020B0604020202020204" pitchFamily="34" charset="0"/>
              </a:rPr>
              <a:t>2016</a:t>
            </a:r>
            <a:r>
              <a:rPr lang="fr-CA" dirty="0">
                <a:latin typeface="Arial" panose="020B0604020202020204" pitchFamily="34" charset="0"/>
                <a:cs typeface="Arial" panose="020B0604020202020204" pitchFamily="34" charset="0"/>
              </a:rPr>
              <a:t> – Demande d’usages conditionnels pour régulariser la sablière sans autorisation (expiration du délai de 5 ans émis en 2009). La superficie demandé était de 6,4 ha</a:t>
            </a:r>
          </a:p>
          <a:p>
            <a:pPr>
              <a:spcAft>
                <a:spcPts val="1200"/>
              </a:spcAft>
            </a:pPr>
            <a:r>
              <a:rPr lang="fr-CA" b="1" dirty="0">
                <a:latin typeface="Arial" panose="020B0604020202020204" pitchFamily="34" charset="0"/>
                <a:cs typeface="Arial" panose="020B0604020202020204" pitchFamily="34" charset="0"/>
              </a:rPr>
              <a:t>2017</a:t>
            </a:r>
            <a:r>
              <a:rPr lang="fr-CA" dirty="0">
                <a:latin typeface="Arial" panose="020B0604020202020204" pitchFamily="34" charset="0"/>
                <a:cs typeface="Arial" panose="020B0604020202020204" pitchFamily="34" charset="0"/>
              </a:rPr>
              <a:t>- Régularisation de l’exploitation du site qui était exploitée sans autorisation depuis l’échéance de la décision en 2014. La superficie a été réduite à l’aire en exploitation (3,8 ha) et renouvelée pour 5 ans</a:t>
            </a:r>
          </a:p>
          <a:p>
            <a:pPr>
              <a:spcAft>
                <a:spcPts val="1200"/>
              </a:spcAft>
            </a:pPr>
            <a:r>
              <a:rPr lang="fr-CA" b="1" dirty="0">
                <a:latin typeface="Arial" panose="020B0604020202020204" pitchFamily="34" charset="0"/>
                <a:cs typeface="Arial" panose="020B0604020202020204" pitchFamily="34" charset="0"/>
              </a:rPr>
              <a:t>2023</a:t>
            </a:r>
            <a:r>
              <a:rPr lang="fr-CA" dirty="0">
                <a:latin typeface="Arial" panose="020B0604020202020204" pitchFamily="34" charset="0"/>
                <a:cs typeface="Arial" panose="020B0604020202020204" pitchFamily="34" charset="0"/>
              </a:rPr>
              <a:t> – Nouvelle demande déposée pour atteindre l’objectif agronomique </a:t>
            </a:r>
            <a:endParaRPr lang="fr-CA" dirty="0"/>
          </a:p>
        </p:txBody>
      </p:sp>
    </p:spTree>
    <p:extLst>
      <p:ext uri="{BB962C8B-B14F-4D97-AF65-F5344CB8AC3E}">
        <p14:creationId xmlns:p14="http://schemas.microsoft.com/office/powerpoint/2010/main" val="34912212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5"/>
</p:tagLst>
</file>

<file path=ppt/tags/tag11.xml><?xml version="1.0" encoding="utf-8"?>
<p:tagLst xmlns:a="http://schemas.openxmlformats.org/drawingml/2006/main" xmlns:r="http://schemas.openxmlformats.org/officeDocument/2006/relationships" xmlns:p="http://schemas.openxmlformats.org/presentationml/2006/main">
  <p:tag name="NUM" val="6"/>
</p:tagLst>
</file>

<file path=ppt/tags/tag12.xml><?xml version="1.0" encoding="utf-8"?>
<p:tagLst xmlns:a="http://schemas.openxmlformats.org/drawingml/2006/main" xmlns:r="http://schemas.openxmlformats.org/officeDocument/2006/relationships" xmlns:p="http://schemas.openxmlformats.org/presentationml/2006/main">
  <p:tag name="NUM" val="7"/>
</p:tagLst>
</file>

<file path=ppt/tags/tag13.xml><?xml version="1.0" encoding="utf-8"?>
<p:tagLst xmlns:a="http://schemas.openxmlformats.org/drawingml/2006/main" xmlns:r="http://schemas.openxmlformats.org/officeDocument/2006/relationships" xmlns:p="http://schemas.openxmlformats.org/presentationml/2006/main">
  <p:tag name="NUM" val="8"/>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4"/>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3"/>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3"/>
</p:tagLst>
</file>

<file path=ppt/tags/tag49.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5"/>
</p:tagLst>
</file>

<file path=ppt/tags/tag51.xml><?xml version="1.0" encoding="utf-8"?>
<p:tagLst xmlns:a="http://schemas.openxmlformats.org/drawingml/2006/main" xmlns:r="http://schemas.openxmlformats.org/officeDocument/2006/relationships" xmlns:p="http://schemas.openxmlformats.org/presentationml/2006/main">
  <p:tag name="NUM" val="6"/>
</p:tagLst>
</file>

<file path=ppt/tags/tag52.xml><?xml version="1.0" encoding="utf-8"?>
<p:tagLst xmlns:a="http://schemas.openxmlformats.org/drawingml/2006/main" xmlns:r="http://schemas.openxmlformats.org/officeDocument/2006/relationships" xmlns:p="http://schemas.openxmlformats.org/presentationml/2006/main">
  <p:tag name="NUM" val="7"/>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3"/>
</p:tagLst>
</file>

<file path=ppt/tags/tag56.xml><?xml version="1.0" encoding="utf-8"?>
<p:tagLst xmlns:a="http://schemas.openxmlformats.org/drawingml/2006/main" xmlns:r="http://schemas.openxmlformats.org/officeDocument/2006/relationships" xmlns:p="http://schemas.openxmlformats.org/presentationml/2006/main">
  <p:tag name="NUM" val="4"/>
</p:tagLst>
</file>

<file path=ppt/tags/tag57.xml><?xml version="1.0" encoding="utf-8"?>
<p:tagLst xmlns:a="http://schemas.openxmlformats.org/drawingml/2006/main" xmlns:r="http://schemas.openxmlformats.org/officeDocument/2006/relationships" xmlns:p="http://schemas.openxmlformats.org/presentationml/2006/main">
  <p:tag name="NUM" val="5"/>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60.xml><?xml version="1.0" encoding="utf-8"?>
<p:tagLst xmlns:a="http://schemas.openxmlformats.org/drawingml/2006/main" xmlns:r="http://schemas.openxmlformats.org/officeDocument/2006/relationships" xmlns:p="http://schemas.openxmlformats.org/presentationml/2006/main">
  <p:tag name="NUM" val="3"/>
</p:tagLst>
</file>

<file path=ppt/tags/tag61.xml><?xml version="1.0" encoding="utf-8"?>
<p:tagLst xmlns:a="http://schemas.openxmlformats.org/drawingml/2006/main" xmlns:r="http://schemas.openxmlformats.org/officeDocument/2006/relationships" xmlns:p="http://schemas.openxmlformats.org/presentationml/2006/main">
  <p:tag name="NUM" val="4"/>
</p:tagLst>
</file>

<file path=ppt/tags/tag62.xml><?xml version="1.0" encoding="utf-8"?>
<p:tagLst xmlns:a="http://schemas.openxmlformats.org/drawingml/2006/main" xmlns:r="http://schemas.openxmlformats.org/officeDocument/2006/relationships" xmlns:p="http://schemas.openxmlformats.org/presentationml/2006/main">
  <p:tag name="NUM" val="5"/>
</p:tagLst>
</file>

<file path=ppt/tags/tag63.xml><?xml version="1.0" encoding="utf-8"?>
<p:tagLst xmlns:a="http://schemas.openxmlformats.org/drawingml/2006/main" xmlns:r="http://schemas.openxmlformats.org/officeDocument/2006/relationships" xmlns:p="http://schemas.openxmlformats.org/presentationml/2006/main">
  <p:tag name="NUM" val="6"/>
</p:tagLst>
</file>

<file path=ppt/tags/tag64.xml><?xml version="1.0" encoding="utf-8"?>
<p:tagLst xmlns:a="http://schemas.openxmlformats.org/drawingml/2006/main" xmlns:r="http://schemas.openxmlformats.org/officeDocument/2006/relationships" xmlns:p="http://schemas.openxmlformats.org/presentationml/2006/main">
  <p:tag name="NUM" val="7"/>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2"/>
</p:tagLst>
</file>

<file path=ppt/tags/tag67.xml><?xml version="1.0" encoding="utf-8"?>
<p:tagLst xmlns:a="http://schemas.openxmlformats.org/drawingml/2006/main" xmlns:r="http://schemas.openxmlformats.org/officeDocument/2006/relationships" xmlns:p="http://schemas.openxmlformats.org/presentationml/2006/main">
  <p:tag name="NUM" val="3"/>
</p:tagLst>
</file>

<file path=ppt/tags/tag68.xml><?xml version="1.0" encoding="utf-8"?>
<p:tagLst xmlns:a="http://schemas.openxmlformats.org/drawingml/2006/main" xmlns:r="http://schemas.openxmlformats.org/officeDocument/2006/relationships" xmlns:p="http://schemas.openxmlformats.org/presentationml/2006/main">
  <p:tag name="NUM" val="4"/>
</p:tagLst>
</file>

<file path=ppt/tags/tag69.xml><?xml version="1.0" encoding="utf-8"?>
<p:tagLst xmlns:a="http://schemas.openxmlformats.org/drawingml/2006/main" xmlns:r="http://schemas.openxmlformats.org/officeDocument/2006/relationships" xmlns:p="http://schemas.openxmlformats.org/presentationml/2006/main">
  <p:tag name="NUM" val="5"/>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1200</TotalTime>
  <Words>1030</Words>
  <Application>Microsoft Office PowerPoint</Application>
  <PresentationFormat>Grand écran</PresentationFormat>
  <Paragraphs>147</Paragraphs>
  <Slides>23</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23</vt:i4>
      </vt:variant>
    </vt:vector>
  </HeadingPairs>
  <TitlesOfParts>
    <vt:vector size="28" baseType="lpstr">
      <vt:lpstr>Arial</vt:lpstr>
      <vt:lpstr>Arial Black</vt:lpstr>
      <vt:lpstr>Calibri</vt:lpstr>
      <vt:lpstr>Calibri Light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Valérie Charest</dc:creator>
  <cp:lastModifiedBy>Municipalité St-Ulric</cp:lastModifiedBy>
  <cp:revision>50</cp:revision>
  <dcterms:created xsi:type="dcterms:W3CDTF">2021-01-12T15:37:25Z</dcterms:created>
  <dcterms:modified xsi:type="dcterms:W3CDTF">2023-05-29T13:22:53Z</dcterms:modified>
</cp:coreProperties>
</file>